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884" r:id="rId2"/>
    <p:sldId id="771" r:id="rId3"/>
    <p:sldId id="886" r:id="rId4"/>
    <p:sldId id="808" r:id="rId5"/>
    <p:sldId id="819" r:id="rId6"/>
    <p:sldId id="820" r:id="rId7"/>
    <p:sldId id="661" r:id="rId8"/>
    <p:sldId id="885" r:id="rId9"/>
    <p:sldId id="827" r:id="rId10"/>
    <p:sldId id="828" r:id="rId11"/>
    <p:sldId id="829" r:id="rId12"/>
    <p:sldId id="810" r:id="rId13"/>
    <p:sldId id="840" r:id="rId14"/>
    <p:sldId id="830" r:id="rId15"/>
    <p:sldId id="839" r:id="rId16"/>
    <p:sldId id="513" r:id="rId17"/>
    <p:sldId id="887" r:id="rId18"/>
    <p:sldId id="873" r:id="rId19"/>
    <p:sldId id="874" r:id="rId20"/>
    <p:sldId id="848" r:id="rId21"/>
    <p:sldId id="849" r:id="rId22"/>
    <p:sldId id="855" r:id="rId23"/>
    <p:sldId id="856" r:id="rId24"/>
    <p:sldId id="860" r:id="rId25"/>
    <p:sldId id="862" r:id="rId26"/>
    <p:sldId id="861" r:id="rId27"/>
    <p:sldId id="774" r:id="rId28"/>
    <p:sldId id="865" r:id="rId29"/>
    <p:sldId id="863" r:id="rId30"/>
    <p:sldId id="889" r:id="rId31"/>
    <p:sldId id="866" r:id="rId32"/>
    <p:sldId id="844" r:id="rId33"/>
    <p:sldId id="845" r:id="rId34"/>
    <p:sldId id="846" r:id="rId35"/>
    <p:sldId id="847" r:id="rId36"/>
    <p:sldId id="777" r:id="rId37"/>
    <p:sldId id="853" r:id="rId38"/>
    <p:sldId id="778" r:id="rId39"/>
    <p:sldId id="857" r:id="rId40"/>
    <p:sldId id="779" r:id="rId41"/>
    <p:sldId id="869" r:id="rId42"/>
    <p:sldId id="872" r:id="rId43"/>
    <p:sldId id="871" r:id="rId44"/>
    <p:sldId id="870" r:id="rId45"/>
    <p:sldId id="888" r:id="rId46"/>
    <p:sldId id="754" r:id="rId47"/>
    <p:sldId id="850" r:id="rId48"/>
    <p:sldId id="852" r:id="rId49"/>
    <p:sldId id="851" r:id="rId50"/>
    <p:sldId id="832" r:id="rId51"/>
    <p:sldId id="875" r:id="rId52"/>
    <p:sldId id="876" r:id="rId53"/>
    <p:sldId id="833" r:id="rId54"/>
    <p:sldId id="877" r:id="rId55"/>
    <p:sldId id="834" r:id="rId56"/>
    <p:sldId id="835" r:id="rId57"/>
    <p:sldId id="836" r:id="rId58"/>
    <p:sldId id="878" r:id="rId59"/>
    <p:sldId id="879" r:id="rId60"/>
    <p:sldId id="881" r:id="rId61"/>
    <p:sldId id="882" r:id="rId62"/>
    <p:sldId id="883" r:id="rId63"/>
    <p:sldId id="838" r:id="rId64"/>
    <p:sldId id="651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 autoAdjust="0"/>
    <p:restoredTop sz="84422" autoAdjust="0"/>
  </p:normalViewPr>
  <p:slideViewPr>
    <p:cSldViewPr snapToGrid="0">
      <p:cViewPr varScale="1">
        <p:scale>
          <a:sx n="107" d="100"/>
          <a:sy n="107" d="100"/>
        </p:scale>
        <p:origin x="206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6CB0A-6ACA-4B06-B8B4-B424633F7077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5592-3BA8-46F6-88C4-C7D67B12FB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9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28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1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Domain can be narrow down to specific object.</a:t>
            </a:r>
          </a:p>
          <a:p>
            <a:r>
              <a:rPr lang="en-US" altLang="ko-KR" dirty="0"/>
              <a:t>For example, we can detect only the face or pedestrian.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7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Domain can be narrow down to specific object.</a:t>
            </a:r>
          </a:p>
          <a:p>
            <a:r>
              <a:rPr lang="en-US" altLang="ko-KR" dirty="0"/>
              <a:t>For example, we can detect only the face or pedestrian.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24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8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695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7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788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94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90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94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4</a:t>
            </a:r>
            <a:r>
              <a:rPr lang="ko-KR" altLang="en-US" dirty="0"/>
              <a:t>개의 모형을 베이스라인으로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44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Caltech, </a:t>
            </a:r>
            <a:r>
              <a:rPr lang="en-US" altLang="ko-KR" dirty="0" err="1"/>
              <a:t>citypersons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89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Caltech, </a:t>
            </a:r>
            <a:r>
              <a:rPr lang="en-US" altLang="ko-KR" dirty="0" err="1"/>
              <a:t>citypersons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04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Max / soft part score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390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Max / soft part score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336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Max / soft part score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87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Max / soft part score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47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Max / soft part score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37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안좋은 예시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6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185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안좋은 예시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837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Max / soft part score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01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hard negative </a:t>
            </a:r>
            <a:r>
              <a:rPr lang="ko-KR" altLang="en-US" dirty="0"/>
              <a:t>이슈에 </a:t>
            </a:r>
            <a:r>
              <a:rPr lang="ko-KR" altLang="en-US" dirty="0" err="1"/>
              <a:t>대헤</a:t>
            </a:r>
            <a:r>
              <a:rPr lang="ko-KR" altLang="en-US" dirty="0"/>
              <a:t> 어떻게 접근했는지</a:t>
            </a:r>
            <a:endParaRPr lang="en-US" altLang="ko-KR" dirty="0"/>
          </a:p>
          <a:p>
            <a:r>
              <a:rPr lang="ko-KR" altLang="en-US" dirty="0"/>
              <a:t>왜 혼동을 할까</a:t>
            </a:r>
            <a:r>
              <a:rPr lang="en-US" altLang="ko-KR" dirty="0"/>
              <a:t>?</a:t>
            </a:r>
            <a:r>
              <a:rPr lang="ko-KR" altLang="en-US" dirty="0"/>
              <a:t> 혼동을 덜 할 수 있도록 좀 더 확실한 값을 구해서 이를 이용하도록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45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91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91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엄밀히는</a:t>
            </a:r>
            <a:r>
              <a:rPr lang="ko-KR" altLang="en-US" dirty="0"/>
              <a:t> </a:t>
            </a:r>
            <a:r>
              <a:rPr lang="ko-KR" altLang="en-US" dirty="0" err="1"/>
              <a:t>앵커별로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4435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01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57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86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image is the result of object detection.</a:t>
            </a:r>
          </a:p>
          <a:p>
            <a:r>
              <a:rPr lang="en-US" altLang="ko-KR" dirty="0"/>
              <a:t>If the image is given, objects are detected like this.</a:t>
            </a:r>
          </a:p>
          <a:p>
            <a:r>
              <a:rPr lang="en-US" altLang="ko-KR" dirty="0"/>
              <a:t>For example, this, the model predicts</a:t>
            </a:r>
            <a:r>
              <a:rPr lang="ko-KR" altLang="en-US" dirty="0"/>
              <a:t> </a:t>
            </a:r>
            <a:r>
              <a:rPr lang="en-US" altLang="ko-KR" dirty="0"/>
              <a:t>that the person</a:t>
            </a:r>
            <a:r>
              <a:rPr lang="ko-KR" altLang="en-US" dirty="0"/>
              <a:t> </a:t>
            </a:r>
            <a:r>
              <a:rPr lang="en-US" altLang="ko-KR" dirty="0"/>
              <a:t>is here with 99% confidence.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672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Two-stage </a:t>
            </a:r>
            <a:r>
              <a:rPr lang="ko-KR" altLang="en-US" dirty="0"/>
              <a:t>모델에서도 이런 문제는 없음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584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857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114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384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70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226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 sets: 6 for train, 5 for test</a:t>
            </a:r>
          </a:p>
          <a:p>
            <a:r>
              <a:rPr lang="en-US" altLang="ko-KR" dirty="0"/>
              <a:t>3000 for train, 2000 for </a:t>
            </a:r>
            <a:r>
              <a:rPr lang="en-US" altLang="ko-KR" dirty="0" err="1"/>
              <a:t>val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421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659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011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0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위해서는 학습을 위한 </a:t>
            </a:r>
            <a:r>
              <a:rPr lang="ko-KR" altLang="en-US" dirty="0" err="1"/>
              <a:t>데이터셋이</a:t>
            </a:r>
            <a:r>
              <a:rPr lang="ko-KR" altLang="en-US" dirty="0"/>
              <a:t> 필요하겠죠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이미지들이 필요할 것이고</a:t>
            </a:r>
            <a:r>
              <a:rPr lang="en-US" altLang="ko-KR" dirty="0"/>
              <a:t>,</a:t>
            </a:r>
            <a:r>
              <a:rPr lang="ko-KR" altLang="en-US" dirty="0"/>
              <a:t> 각 이미지에 대한 </a:t>
            </a:r>
            <a:r>
              <a:rPr lang="en-US" altLang="ko-KR" dirty="0"/>
              <a:t>annotation</a:t>
            </a:r>
            <a:r>
              <a:rPr lang="ko-KR" altLang="en-US" dirty="0"/>
              <a:t>이 주어져야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Annotation</a:t>
            </a:r>
            <a:r>
              <a:rPr lang="ko-KR" altLang="en-US" dirty="0"/>
              <a:t>은 </a:t>
            </a:r>
            <a:r>
              <a:rPr lang="en-US" altLang="ko-KR" dirty="0"/>
              <a:t>location</a:t>
            </a:r>
            <a:r>
              <a:rPr lang="ko-KR" altLang="en-US" dirty="0"/>
              <a:t>과 </a:t>
            </a:r>
            <a:r>
              <a:rPr lang="en-US" altLang="ko-KR" dirty="0"/>
              <a:t>class</a:t>
            </a:r>
            <a:r>
              <a:rPr lang="ko-KR" altLang="en-US" dirty="0"/>
              <a:t>에 대한 정보입니다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901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2627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4223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190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디텍션을</a:t>
            </a:r>
            <a:r>
              <a:rPr lang="ko-KR" altLang="en-US" dirty="0"/>
              <a:t> 학습할 때 주는 정보가 굉장히 적다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7267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디텍션을</a:t>
            </a:r>
            <a:r>
              <a:rPr lang="ko-KR" altLang="en-US" dirty="0"/>
              <a:t> 학습할 때 주는 정보가 굉장히 적다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7810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523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987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6808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663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724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here’s the real annotation of this image.</a:t>
            </a:r>
          </a:p>
          <a:p>
            <a:r>
              <a:rPr lang="en-US" altLang="ko-KR" dirty="0"/>
              <a:t>If this kind of annotation is given, we can make the model to detect the objects.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9326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89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617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087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3252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17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These two datasets are most frequently used dataset for object detection.</a:t>
            </a:r>
          </a:p>
          <a:p>
            <a:r>
              <a:rPr lang="en-US" altLang="ko-KR" dirty="0"/>
              <a:t>Normally, papers for general object detection report the performance on these datasets.</a:t>
            </a:r>
          </a:p>
          <a:p>
            <a:r>
              <a:rPr lang="en-US" altLang="ko-KR" dirty="0" err="1"/>
              <a:t>Voc</a:t>
            </a:r>
            <a:r>
              <a:rPr lang="en-US" altLang="ko-KR" dirty="0"/>
              <a:t>: 20K images</a:t>
            </a:r>
          </a:p>
          <a:p>
            <a:r>
              <a:rPr lang="en-US" altLang="ko-KR" dirty="0"/>
              <a:t>Coco: 330K images</a:t>
            </a:r>
          </a:p>
          <a:p>
            <a:r>
              <a:rPr lang="en-US" altLang="ko-KR" dirty="0"/>
              <a:t>Open: 1.74M images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17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two-stage</a:t>
            </a:r>
            <a:r>
              <a:rPr lang="ko-KR" altLang="en-US" dirty="0"/>
              <a:t>는 정확</a:t>
            </a:r>
            <a:endParaRPr lang="en-US" altLang="ko-KR" dirty="0"/>
          </a:p>
          <a:p>
            <a:r>
              <a:rPr lang="en-US" altLang="ko-KR" dirty="0"/>
              <a:t>single-stage</a:t>
            </a:r>
            <a:r>
              <a:rPr lang="ko-KR" altLang="en-US" dirty="0"/>
              <a:t>는 빠름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23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5592-3BA8-46F6-88C4-C7D67B12FB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1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8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6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0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19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1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9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0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0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A49D3-2F4C-415A-8325-B5A8CC83D884}" type="datetimeFigureOut">
              <a:rPr lang="ko-KR" altLang="en-US" smtClean="0"/>
              <a:t>2019. 10. 15.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F87F9-78F9-4967-B306-277F85E6E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2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is.upenn.edu/~jshi/ped_html/" TargetMode="External"/><Relationship Id="rId5" Type="http://schemas.openxmlformats.org/officeDocument/2006/relationships/hyperlink" Target="https://www.dailydot.com/debug/face-detection-algorithm-image-search/" TargetMode="Externa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is.upenn.edu/~jshi/ped_html/" TargetMode="External"/><Relationship Id="rId5" Type="http://schemas.openxmlformats.org/officeDocument/2006/relationships/hyperlink" Target="https://www.dailydot.com/debug/face-detection-algorithm-image-search/" TargetMode="Externa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11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nsorflow/models/tree/master/research/object_detection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0.png"/><Relationship Id="rId4" Type="http://schemas.openxmlformats.org/officeDocument/2006/relationships/image" Target="../media/image800.png"/><Relationship Id="rId9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7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9.png"/><Relationship Id="rId5" Type="http://schemas.openxmlformats.org/officeDocument/2006/relationships/image" Target="../media/image810.png"/><Relationship Id="rId15" Type="http://schemas.openxmlformats.org/officeDocument/2006/relationships/image" Target="../media/image93.png"/><Relationship Id="rId10" Type="http://schemas.openxmlformats.org/officeDocument/2006/relationships/image" Target="../media/image86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Relationship Id="rId1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97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9.png"/><Relationship Id="rId5" Type="http://schemas.openxmlformats.org/officeDocument/2006/relationships/image" Target="../media/image810.png"/><Relationship Id="rId15" Type="http://schemas.openxmlformats.org/officeDocument/2006/relationships/image" Target="../media/image93.png"/><Relationship Id="rId10" Type="http://schemas.openxmlformats.org/officeDocument/2006/relationships/image" Target="../media/image86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Relationship Id="rId1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://mscoco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58" y="4967107"/>
            <a:ext cx="4743684" cy="2002044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147384" y="889871"/>
            <a:ext cx="8849227" cy="139076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3600" b="1" dirty="0">
                <a:latin typeface="Corbel" panose="020B0503020204020204" pitchFamily="34" charset="0"/>
                <a:cs typeface="Calibri" panose="020F0502020204030204" pitchFamily="34" charset="0"/>
              </a:rPr>
              <a:t>Better to Follow, Follow to Be Better: </a:t>
            </a:r>
            <a:br>
              <a:rPr lang="en-US" altLang="ko-KR" sz="3600" b="1" dirty="0">
                <a:latin typeface="Corbel" panose="020B0503020204020204" pitchFamily="34" charset="0"/>
                <a:cs typeface="Calibri" panose="020F0502020204030204" pitchFamily="34" charset="0"/>
              </a:rPr>
            </a:br>
            <a:r>
              <a:rPr lang="en-US" altLang="ko-KR" sz="2800" dirty="0">
                <a:latin typeface="Corbel" panose="020B0503020204020204" pitchFamily="34" charset="0"/>
                <a:cs typeface="Calibri" panose="020F0502020204030204" pitchFamily="34" charset="0"/>
              </a:rPr>
              <a:t>Towards Precise Supervision of Feature Super-Resolution for Small Object Detection</a:t>
            </a:r>
            <a:endParaRPr lang="en-US" altLang="ko-KR" sz="1400" dirty="0">
              <a:solidFill>
                <a:srgbClr val="002060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7F608-F9DD-F746-B627-157E04656BC0}"/>
              </a:ext>
            </a:extLst>
          </p:cNvPr>
          <p:cNvSpPr txBox="1"/>
          <p:nvPr/>
        </p:nvSpPr>
        <p:spPr>
          <a:xfrm>
            <a:off x="357811" y="4766228"/>
            <a:ext cx="180049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300" b="1" spc="-50" dirty="0" err="1">
                <a:latin typeface="Corbel" panose="020B0503020204020204" pitchFamily="34" charset="0"/>
                <a:ea typeface="Lato" charset="0"/>
                <a:cs typeface="Calibri" panose="020F0502020204030204" pitchFamily="34" charset="0"/>
              </a:rPr>
              <a:t>Junhyug</a:t>
            </a:r>
            <a:r>
              <a:rPr kumimoji="1" lang="en-US" altLang="ko-KR" sz="2300" b="1" spc="-50" dirty="0">
                <a:latin typeface="Corbel" panose="020B0503020204020204" pitchFamily="34" charset="0"/>
                <a:ea typeface="Lato" charset="0"/>
                <a:cs typeface="Calibri" panose="020F0502020204030204" pitchFamily="34" charset="0"/>
              </a:rPr>
              <a:t> Noh</a:t>
            </a:r>
            <a:endParaRPr kumimoji="1" lang="ko-KR" altLang="en-US" sz="2300" b="1" spc="-50" baseline="30000" dirty="0">
              <a:latin typeface="Corbel" panose="020B0503020204020204" pitchFamily="34" charset="0"/>
              <a:ea typeface="Lato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6587B-9868-B74D-9AE1-FF14EEA7EBAF}"/>
              </a:ext>
            </a:extLst>
          </p:cNvPr>
          <p:cNvSpPr txBox="1"/>
          <p:nvPr/>
        </p:nvSpPr>
        <p:spPr>
          <a:xfrm>
            <a:off x="2627968" y="4766228"/>
            <a:ext cx="168668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300" spc="-50" dirty="0" err="1">
                <a:latin typeface="Corbel" panose="020B0503020204020204" pitchFamily="34" charset="0"/>
                <a:ea typeface="Lato" charset="0"/>
                <a:cs typeface="Calibri" panose="020F0502020204030204" pitchFamily="34" charset="0"/>
              </a:rPr>
              <a:t>Soochan</a:t>
            </a:r>
            <a:r>
              <a:rPr kumimoji="1" lang="en-US" altLang="ko-KR" sz="2300" spc="-50" dirty="0">
                <a:latin typeface="Corbel" panose="020B0503020204020204" pitchFamily="34" charset="0"/>
                <a:ea typeface="Lato" charset="0"/>
                <a:cs typeface="Calibri" panose="020F0502020204030204" pitchFamily="34" charset="0"/>
              </a:rPr>
              <a:t> Lee</a:t>
            </a:r>
            <a:endParaRPr kumimoji="1" lang="ko-KR" altLang="en-US" sz="2300" spc="-50" baseline="30000" dirty="0">
              <a:latin typeface="Corbel" panose="020B0503020204020204" pitchFamily="34" charset="0"/>
              <a:ea typeface="Lato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F7AD1-B063-7B4B-B87F-468BB22764B4}"/>
              </a:ext>
            </a:extLst>
          </p:cNvPr>
          <p:cNvSpPr txBox="1"/>
          <p:nvPr/>
        </p:nvSpPr>
        <p:spPr>
          <a:xfrm>
            <a:off x="4866588" y="4771711"/>
            <a:ext cx="166423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300" spc="-50" dirty="0" err="1">
                <a:latin typeface="Corbel" panose="020B0503020204020204" pitchFamily="34" charset="0"/>
                <a:ea typeface="Lato" charset="0"/>
                <a:cs typeface="Calibri" panose="020F0502020204030204" pitchFamily="34" charset="0"/>
              </a:rPr>
              <a:t>Beomsu</a:t>
            </a:r>
            <a:r>
              <a:rPr kumimoji="1" lang="en-US" altLang="ko-KR" sz="2300" spc="-50" dirty="0">
                <a:latin typeface="Corbel" panose="020B0503020204020204" pitchFamily="34" charset="0"/>
                <a:ea typeface="Lato" charset="0"/>
                <a:cs typeface="Calibri" panose="020F0502020204030204" pitchFamily="34" charset="0"/>
              </a:rPr>
              <a:t> Kim</a:t>
            </a:r>
            <a:endParaRPr kumimoji="1" lang="ko-KR" altLang="en-US" sz="2300" spc="-50" baseline="30000" dirty="0">
              <a:latin typeface="Corbel" panose="020B0503020204020204" pitchFamily="34" charset="0"/>
              <a:ea typeface="Lato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EBE20-3C6D-8244-B008-9C3563CE7727}"/>
              </a:ext>
            </a:extLst>
          </p:cNvPr>
          <p:cNvSpPr txBox="1"/>
          <p:nvPr/>
        </p:nvSpPr>
        <p:spPr>
          <a:xfrm>
            <a:off x="7112421" y="4766228"/>
            <a:ext cx="162736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300" spc="-50" dirty="0" err="1">
                <a:latin typeface="Corbel" panose="020B0503020204020204" pitchFamily="34" charset="0"/>
                <a:ea typeface="Lato" charset="0"/>
                <a:cs typeface="Calibri" panose="020F0502020204030204" pitchFamily="34" charset="0"/>
              </a:rPr>
              <a:t>Gunhee</a:t>
            </a:r>
            <a:r>
              <a:rPr kumimoji="1" lang="en-US" altLang="ko-KR" sz="2300" spc="-50" dirty="0">
                <a:latin typeface="Corbel" panose="020B0503020204020204" pitchFamily="34" charset="0"/>
                <a:ea typeface="Lato" charset="0"/>
                <a:cs typeface="Calibri" panose="020F0502020204030204" pitchFamily="34" charset="0"/>
              </a:rPr>
              <a:t> Kim</a:t>
            </a:r>
            <a:endParaRPr kumimoji="1" lang="ko-KR" altLang="en-US" sz="2300" spc="-50" baseline="30000" dirty="0">
              <a:latin typeface="Corbel" panose="020B0503020204020204" pitchFamily="34" charset="0"/>
              <a:ea typeface="Lato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0BB0BD-07BD-A74E-A554-D255353B6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5" y="2970152"/>
            <a:ext cx="1731818" cy="1731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C94E8B-BC47-5C47-A01D-E1B19C3A6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321" y="2970276"/>
            <a:ext cx="1731570" cy="17315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64A985-13E6-7642-BEE6-56875D788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23" y="2970276"/>
            <a:ext cx="1731570" cy="17315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09E5C6-1307-DB43-9186-21467C3653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2" r="14836" b="48085"/>
          <a:stretch/>
        </p:blipFill>
        <p:spPr>
          <a:xfrm>
            <a:off x="4834473" y="2970276"/>
            <a:ext cx="1728468" cy="17315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2589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Object Detection Models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4EA284-4ACB-FC42-9314-BEB729446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" t="15920" r="4297"/>
          <a:stretch/>
        </p:blipFill>
        <p:spPr>
          <a:xfrm>
            <a:off x="214008" y="1523452"/>
            <a:ext cx="4405689" cy="17986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7F56F5-E495-F548-B4E6-FD340E116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85" y="1629057"/>
            <a:ext cx="4056434" cy="15957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0A6EFC-30A2-DA49-9BF6-DC11E7D69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68" y="3699620"/>
            <a:ext cx="2721517" cy="2758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F7FA87-E79A-BE44-8D2D-9FE8E91F2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12" y="3794289"/>
            <a:ext cx="4692318" cy="22889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0A1E7BA-009F-2B48-AAF0-0C818EBF874E}"/>
              </a:ext>
            </a:extLst>
          </p:cNvPr>
          <p:cNvSpPr/>
          <p:nvPr/>
        </p:nvSpPr>
        <p:spPr>
          <a:xfrm>
            <a:off x="1453450" y="3292970"/>
            <a:ext cx="18341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/>
              <a:t>R-CNN </a:t>
            </a:r>
            <a:r>
              <a:rPr lang="ko-KR" altLang="en-US" sz="1600" dirty="0"/>
              <a:t>(CVPR 2014)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573174-C8DF-324D-9693-2EA54B3695FF}"/>
              </a:ext>
            </a:extLst>
          </p:cNvPr>
          <p:cNvSpPr txBox="1">
            <a:spLocks/>
          </p:cNvSpPr>
          <p:nvPr/>
        </p:nvSpPr>
        <p:spPr>
          <a:xfrm>
            <a:off x="437746" y="1050587"/>
            <a:ext cx="8346852" cy="57278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Two-stage models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6A8287-99A4-1B48-9290-BD269C65C7A0}"/>
              </a:ext>
            </a:extLst>
          </p:cNvPr>
          <p:cNvSpPr/>
          <p:nvPr/>
        </p:nvSpPr>
        <p:spPr>
          <a:xfrm>
            <a:off x="5735086" y="3288112"/>
            <a:ext cx="2148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/>
              <a:t>Fast </a:t>
            </a:r>
            <a:r>
              <a:rPr lang="ko-KR" altLang="en-US" sz="1600" b="1" dirty="0"/>
              <a:t>R-CNN </a:t>
            </a:r>
            <a:r>
              <a:rPr lang="ko-KR" altLang="en-US" sz="1600" dirty="0"/>
              <a:t>(</a:t>
            </a:r>
            <a:r>
              <a:rPr lang="en-US" altLang="ko-KR" sz="1600" dirty="0"/>
              <a:t>ICCV</a:t>
            </a:r>
            <a:r>
              <a:rPr lang="ko-KR" altLang="en-US" sz="1600" dirty="0"/>
              <a:t> 201</a:t>
            </a:r>
            <a:r>
              <a:rPr lang="en-US" altLang="ko-KR" sz="1600" dirty="0"/>
              <a:t>5</a:t>
            </a:r>
            <a:r>
              <a:rPr lang="ko-KR" altLang="en-US" sz="1600" dirty="0"/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777E4-0628-2741-A221-D08C13A5D97F}"/>
              </a:ext>
            </a:extLst>
          </p:cNvPr>
          <p:cNvSpPr/>
          <p:nvPr/>
        </p:nvSpPr>
        <p:spPr>
          <a:xfrm>
            <a:off x="1093383" y="6464103"/>
            <a:ext cx="2320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/>
              <a:t>Faster </a:t>
            </a:r>
            <a:r>
              <a:rPr lang="ko-KR" altLang="en-US" sz="1600" b="1" dirty="0"/>
              <a:t>R-CNN </a:t>
            </a:r>
            <a:r>
              <a:rPr lang="ko-KR" altLang="en-US" sz="1600" dirty="0"/>
              <a:t>(</a:t>
            </a:r>
            <a:r>
              <a:rPr lang="en-US" altLang="ko-KR" sz="1600" dirty="0"/>
              <a:t>NIPS 2015</a:t>
            </a:r>
            <a:r>
              <a:rPr lang="ko-KR" altLang="en-US" sz="1600" dirty="0"/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5CD427-8907-5D46-BF86-DA4288198141}"/>
              </a:ext>
            </a:extLst>
          </p:cNvPr>
          <p:cNvSpPr/>
          <p:nvPr/>
        </p:nvSpPr>
        <p:spPr>
          <a:xfrm>
            <a:off x="5857310" y="6216881"/>
            <a:ext cx="17188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/>
              <a:t>R-FCN</a:t>
            </a:r>
            <a:r>
              <a:rPr lang="ko-KR" altLang="en-US" sz="1600" b="1" dirty="0"/>
              <a:t> </a:t>
            </a:r>
            <a:r>
              <a:rPr lang="ko-KR" altLang="en-US" sz="1600" dirty="0"/>
              <a:t>(</a:t>
            </a:r>
            <a:r>
              <a:rPr lang="en-US" altLang="ko-KR" sz="1600" dirty="0"/>
              <a:t>NIPS 2016</a:t>
            </a:r>
            <a:r>
              <a:rPr lang="ko-KR" alt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805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Object Detection Models</a:t>
            </a:r>
          </a:p>
        </p:txBody>
      </p:sp>
      <p:pic>
        <p:nvPicPr>
          <p:cNvPr id="1026" name="Picture 2" descr="https://lh6.googleusercontent.com/I-p3stMgzyOfor7joobY8uSPi_OOke53T_HNUZeZ_93fbSVOP4B7oRnuxDGLjpdp4PVnBmgpgurdlLQ5DIWvMdtfjK-tkNyXXMSTKkp7yX6lWXLQb_wyM51GTM2-9LlMjVOQgHOoaZQ">
            <a:extLst>
              <a:ext uri="{FF2B5EF4-FFF2-40B4-BE49-F238E27FC236}">
                <a16:creationId xmlns:a16="http://schemas.microsoft.com/office/drawing/2014/main" id="{111766EC-3793-034F-9002-C7DB88F03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3" y="1535389"/>
            <a:ext cx="4649489" cy="17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93F495-095A-9043-8239-59B1EA762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556" y="1226524"/>
            <a:ext cx="4298444" cy="23088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521961-278E-5147-A27B-0ACA0A1F80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1" r="14340" b="24182"/>
          <a:stretch/>
        </p:blipFill>
        <p:spPr>
          <a:xfrm>
            <a:off x="251070" y="4293322"/>
            <a:ext cx="4091405" cy="16605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72DBF7-9B01-6248-833D-06C334DECD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r="1703" b="12018"/>
          <a:stretch/>
        </p:blipFill>
        <p:spPr>
          <a:xfrm>
            <a:off x="4867812" y="3940849"/>
            <a:ext cx="3959159" cy="237926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704F31F-822E-DC49-A99F-7E19EF94F9D1}"/>
              </a:ext>
            </a:extLst>
          </p:cNvPr>
          <p:cNvSpPr txBox="1">
            <a:spLocks/>
          </p:cNvSpPr>
          <p:nvPr/>
        </p:nvSpPr>
        <p:spPr>
          <a:xfrm>
            <a:off x="437746" y="1050587"/>
            <a:ext cx="8346852" cy="57278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Single-stage models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2C17B5-7035-1946-AD84-5CF919DC05E1}"/>
              </a:ext>
            </a:extLst>
          </p:cNvPr>
          <p:cNvSpPr/>
          <p:nvPr/>
        </p:nvSpPr>
        <p:spPr>
          <a:xfrm>
            <a:off x="1505094" y="3395288"/>
            <a:ext cx="1725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/>
              <a:t>YOLO</a:t>
            </a:r>
            <a:r>
              <a:rPr lang="ko-KR" altLang="en-US" sz="1600" b="1" dirty="0"/>
              <a:t> </a:t>
            </a:r>
            <a:r>
              <a:rPr lang="ko-KR" altLang="en-US" sz="1600" dirty="0"/>
              <a:t>(CVPR 201</a:t>
            </a:r>
            <a:r>
              <a:rPr lang="en-US" altLang="ko-KR" sz="1600" dirty="0"/>
              <a:t>6</a:t>
            </a:r>
            <a:r>
              <a:rPr lang="ko-KR" altLang="en-US" sz="1600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C9A49E-CEF8-114B-824D-8D47C3BC3708}"/>
              </a:ext>
            </a:extLst>
          </p:cNvPr>
          <p:cNvSpPr/>
          <p:nvPr/>
        </p:nvSpPr>
        <p:spPr>
          <a:xfrm>
            <a:off x="6205560" y="3563385"/>
            <a:ext cx="1578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/>
              <a:t>SSD</a:t>
            </a:r>
            <a:r>
              <a:rPr lang="ko-KR" altLang="en-US" sz="1600" b="1" dirty="0"/>
              <a:t> </a:t>
            </a:r>
            <a:r>
              <a:rPr lang="ko-KR" altLang="en-US" sz="1600" dirty="0"/>
              <a:t>(</a:t>
            </a:r>
            <a:r>
              <a:rPr lang="en-US" altLang="ko-KR" sz="1600" dirty="0"/>
              <a:t>ECCV 2016</a:t>
            </a:r>
            <a:r>
              <a:rPr lang="ko-KR" altLang="en-US" sz="1600" dirty="0"/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3756B2-E40E-CD4D-8AF5-1CA69963DEED}"/>
              </a:ext>
            </a:extLst>
          </p:cNvPr>
          <p:cNvSpPr/>
          <p:nvPr/>
        </p:nvSpPr>
        <p:spPr>
          <a:xfrm>
            <a:off x="1333241" y="6150841"/>
            <a:ext cx="1927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/>
              <a:t>YOLOv2</a:t>
            </a:r>
            <a:r>
              <a:rPr lang="ko-KR" altLang="en-US" sz="1600" b="1" dirty="0"/>
              <a:t> </a:t>
            </a:r>
            <a:r>
              <a:rPr lang="ko-KR" altLang="en-US" sz="1600" dirty="0"/>
              <a:t>(CVPR 201</a:t>
            </a:r>
            <a:r>
              <a:rPr lang="en-US" altLang="ko-KR" sz="1600" dirty="0"/>
              <a:t>7</a:t>
            </a:r>
            <a:r>
              <a:rPr lang="ko-KR" altLang="en-US" sz="1600" dirty="0"/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E11A53-B237-894C-9780-18AD3108E498}"/>
              </a:ext>
            </a:extLst>
          </p:cNvPr>
          <p:cNvSpPr/>
          <p:nvPr/>
        </p:nvSpPr>
        <p:spPr>
          <a:xfrm>
            <a:off x="6077700" y="6348127"/>
            <a:ext cx="1689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/>
              <a:t>DSSD</a:t>
            </a:r>
            <a:r>
              <a:rPr lang="ko-KR" altLang="en-US" sz="1600" b="1" dirty="0"/>
              <a:t> </a:t>
            </a:r>
            <a:r>
              <a:rPr lang="ko-KR" altLang="en-US" sz="1600" dirty="0"/>
              <a:t>(</a:t>
            </a:r>
            <a:r>
              <a:rPr lang="en-US" altLang="ko-KR" sz="1600" dirty="0" err="1"/>
              <a:t>arXiv</a:t>
            </a:r>
            <a:r>
              <a:rPr lang="en-US" altLang="ko-KR" sz="1600" dirty="0"/>
              <a:t> 2017</a:t>
            </a:r>
            <a:r>
              <a:rPr lang="ko-KR" alt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226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Specific Domains of Object Detection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CD4DB8-271F-F640-9BD3-577A363C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137" y="1486148"/>
            <a:ext cx="4265744" cy="2137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C85199-045B-9148-B4E0-7921FAF63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55" y="4125777"/>
            <a:ext cx="4421909" cy="21820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DF4933-85DC-2841-A12D-B09A7769C137}"/>
              </a:ext>
            </a:extLst>
          </p:cNvPr>
          <p:cNvSpPr txBox="1">
            <a:spLocks/>
          </p:cNvSpPr>
          <p:nvPr/>
        </p:nvSpPr>
        <p:spPr>
          <a:xfrm>
            <a:off x="577873" y="1619139"/>
            <a:ext cx="2680895" cy="187105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spcBef>
                <a:spcPct val="20000"/>
              </a:spcBef>
              <a:defRPr/>
            </a:pPr>
            <a:r>
              <a:rPr lang="en-US" altLang="ko-KR" sz="3200" b="1" dirty="0">
                <a:solidFill>
                  <a:srgbClr val="002060"/>
                </a:solidFill>
                <a:cs typeface="Arial" pitchFamily="34" charset="0"/>
              </a:rPr>
              <a:t>Face</a:t>
            </a:r>
            <a:br>
              <a:rPr lang="en-US" altLang="ko-KR" sz="3200" b="1" dirty="0">
                <a:cs typeface="Arial" pitchFamily="34" charset="0"/>
              </a:rPr>
            </a:br>
            <a:r>
              <a:rPr lang="en-US" altLang="ko-KR" sz="3200" dirty="0">
                <a:cs typeface="Arial" pitchFamily="34" charset="0"/>
              </a:rPr>
              <a:t>Detection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736781C-50A8-DE49-9DBB-9DFF70410A76}"/>
              </a:ext>
            </a:extLst>
          </p:cNvPr>
          <p:cNvSpPr txBox="1">
            <a:spLocks/>
          </p:cNvSpPr>
          <p:nvPr/>
        </p:nvSpPr>
        <p:spPr>
          <a:xfrm>
            <a:off x="691362" y="4281295"/>
            <a:ext cx="2680895" cy="187105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spcBef>
                <a:spcPct val="20000"/>
              </a:spcBef>
              <a:defRPr/>
            </a:pPr>
            <a:r>
              <a:rPr lang="en-US" altLang="ko-KR" sz="3200" b="1" dirty="0">
                <a:solidFill>
                  <a:srgbClr val="002060"/>
                </a:solidFill>
                <a:cs typeface="Arial" pitchFamily="34" charset="0"/>
              </a:rPr>
              <a:t>Pedestrian</a:t>
            </a:r>
            <a:br>
              <a:rPr lang="en-US" altLang="ko-KR" sz="3200" b="1" dirty="0">
                <a:solidFill>
                  <a:srgbClr val="002060"/>
                </a:solidFill>
                <a:cs typeface="Arial" pitchFamily="34" charset="0"/>
              </a:rPr>
            </a:br>
            <a:r>
              <a:rPr lang="en-US" altLang="ko-KR" sz="3200" dirty="0">
                <a:cs typeface="Arial" pitchFamily="34" charset="0"/>
              </a:rPr>
              <a:t>Detection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75CB92-BF58-C645-A9AE-44E11987A31A}"/>
              </a:ext>
            </a:extLst>
          </p:cNvPr>
          <p:cNvSpPr/>
          <p:nvPr/>
        </p:nvSpPr>
        <p:spPr>
          <a:xfrm>
            <a:off x="3091606" y="3586352"/>
            <a:ext cx="5656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hlinkClick r:id="rId5"/>
              </a:rPr>
              <a:t>https</a:t>
            </a:r>
            <a:r>
              <a:rPr lang="ko-KR" altLang="en-US" sz="1400" dirty="0">
                <a:hlinkClick r:id="rId5"/>
              </a:rPr>
              <a:t>://</a:t>
            </a:r>
            <a:r>
              <a:rPr lang="ko-KR" altLang="en-US" sz="1400" dirty="0" err="1">
                <a:hlinkClick r:id="rId5"/>
              </a:rPr>
              <a:t>www.dailydot.com</a:t>
            </a:r>
            <a:r>
              <a:rPr lang="ko-KR" altLang="en-US" sz="1400" dirty="0">
                <a:hlinkClick r:id="rId5"/>
              </a:rPr>
              <a:t>/</a:t>
            </a:r>
            <a:r>
              <a:rPr lang="ko-KR" altLang="en-US" sz="1400" dirty="0" err="1">
                <a:hlinkClick r:id="rId5"/>
              </a:rPr>
              <a:t>debug</a:t>
            </a:r>
            <a:r>
              <a:rPr lang="ko-KR" altLang="en-US" sz="1400" dirty="0">
                <a:hlinkClick r:id="rId5"/>
              </a:rPr>
              <a:t>/</a:t>
            </a:r>
            <a:r>
              <a:rPr lang="ko-KR" altLang="en-US" sz="1400" dirty="0" err="1">
                <a:hlinkClick r:id="rId5"/>
              </a:rPr>
              <a:t>face-detection-algorithm-image-search</a:t>
            </a:r>
            <a:r>
              <a:rPr lang="ko-KR" altLang="en-US" sz="1400" dirty="0">
                <a:hlinkClick r:id="rId5"/>
              </a:rPr>
              <a:t>/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7472B-0BAD-F745-9108-0A5E4D466C32}"/>
              </a:ext>
            </a:extLst>
          </p:cNvPr>
          <p:cNvSpPr/>
          <p:nvPr/>
        </p:nvSpPr>
        <p:spPr>
          <a:xfrm>
            <a:off x="4328857" y="6317866"/>
            <a:ext cx="34443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hlinkClick r:id="rId6"/>
              </a:rPr>
              <a:t>https</a:t>
            </a:r>
            <a:r>
              <a:rPr lang="ko-KR" altLang="en-US" sz="1400" dirty="0">
                <a:hlinkClick r:id="rId6"/>
              </a:rPr>
              <a:t>://</a:t>
            </a:r>
            <a:r>
              <a:rPr lang="ko-KR" altLang="en-US" sz="1400" dirty="0" err="1">
                <a:hlinkClick r:id="rId6"/>
              </a:rPr>
              <a:t>www.cis.upenn.edu</a:t>
            </a:r>
            <a:r>
              <a:rPr lang="ko-KR" altLang="en-US" sz="1400" dirty="0">
                <a:hlinkClick r:id="rId6"/>
              </a:rPr>
              <a:t>/~</a:t>
            </a:r>
            <a:r>
              <a:rPr lang="ko-KR" altLang="en-US" sz="1400" dirty="0" err="1">
                <a:hlinkClick r:id="rId6"/>
              </a:rPr>
              <a:t>jshi</a:t>
            </a:r>
            <a:r>
              <a:rPr lang="ko-KR" altLang="en-US" sz="1400" dirty="0">
                <a:hlinkClick r:id="rId6"/>
              </a:rPr>
              <a:t>/</a:t>
            </a:r>
            <a:r>
              <a:rPr lang="ko-KR" altLang="en-US" sz="1400" dirty="0" err="1">
                <a:hlinkClick r:id="rId6"/>
              </a:rPr>
              <a:t>ped_html</a:t>
            </a:r>
            <a:r>
              <a:rPr lang="ko-KR" altLang="en-US" sz="1400" dirty="0">
                <a:hlinkClick r:id="rId6"/>
              </a:rPr>
              <a:t>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306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Specific Domains of Object Detection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CD4DB8-271F-F640-9BD3-577A363C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137" y="1486148"/>
            <a:ext cx="4265744" cy="2137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C85199-045B-9148-B4E0-7921FAF63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55" y="4125777"/>
            <a:ext cx="4421909" cy="21820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FDF4933-85DC-2841-A12D-B09A7769C137}"/>
              </a:ext>
            </a:extLst>
          </p:cNvPr>
          <p:cNvSpPr txBox="1">
            <a:spLocks/>
          </p:cNvSpPr>
          <p:nvPr/>
        </p:nvSpPr>
        <p:spPr>
          <a:xfrm>
            <a:off x="577873" y="1619139"/>
            <a:ext cx="2680895" cy="187105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spcBef>
                <a:spcPct val="20000"/>
              </a:spcBef>
              <a:defRPr/>
            </a:pPr>
            <a:r>
              <a:rPr lang="en-US" altLang="ko-KR" sz="3200" b="1" dirty="0">
                <a:solidFill>
                  <a:srgbClr val="002060"/>
                </a:solidFill>
                <a:cs typeface="Arial" pitchFamily="34" charset="0"/>
              </a:rPr>
              <a:t>Face</a:t>
            </a:r>
            <a:br>
              <a:rPr lang="en-US" altLang="ko-KR" sz="3200" b="1" dirty="0">
                <a:cs typeface="Arial" pitchFamily="34" charset="0"/>
              </a:rPr>
            </a:br>
            <a:r>
              <a:rPr lang="en-US" altLang="ko-KR" sz="3200" dirty="0">
                <a:cs typeface="Arial" pitchFamily="34" charset="0"/>
              </a:rPr>
              <a:t>Detection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736781C-50A8-DE49-9DBB-9DFF70410A76}"/>
              </a:ext>
            </a:extLst>
          </p:cNvPr>
          <p:cNvSpPr txBox="1">
            <a:spLocks/>
          </p:cNvSpPr>
          <p:nvPr/>
        </p:nvSpPr>
        <p:spPr>
          <a:xfrm>
            <a:off x="691362" y="4281295"/>
            <a:ext cx="2680895" cy="187105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spcBef>
                <a:spcPct val="20000"/>
              </a:spcBef>
              <a:defRPr/>
            </a:pPr>
            <a:r>
              <a:rPr lang="en-US" altLang="ko-KR" sz="3200" b="1" dirty="0">
                <a:solidFill>
                  <a:srgbClr val="002060"/>
                </a:solidFill>
                <a:cs typeface="Arial" pitchFamily="34" charset="0"/>
              </a:rPr>
              <a:t>Pedestrian</a:t>
            </a:r>
            <a:br>
              <a:rPr lang="en-US" altLang="ko-KR" sz="3200" b="1" dirty="0">
                <a:solidFill>
                  <a:srgbClr val="002060"/>
                </a:solidFill>
                <a:cs typeface="Arial" pitchFamily="34" charset="0"/>
              </a:rPr>
            </a:br>
            <a:r>
              <a:rPr lang="en-US" altLang="ko-KR" sz="3200" dirty="0">
                <a:cs typeface="Arial" pitchFamily="34" charset="0"/>
              </a:rPr>
              <a:t>Detection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75CB92-BF58-C645-A9AE-44E11987A31A}"/>
              </a:ext>
            </a:extLst>
          </p:cNvPr>
          <p:cNvSpPr/>
          <p:nvPr/>
        </p:nvSpPr>
        <p:spPr>
          <a:xfrm>
            <a:off x="3091606" y="3586352"/>
            <a:ext cx="5656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hlinkClick r:id="rId5"/>
              </a:rPr>
              <a:t>https</a:t>
            </a:r>
            <a:r>
              <a:rPr lang="ko-KR" altLang="en-US" sz="1400" dirty="0">
                <a:hlinkClick r:id="rId5"/>
              </a:rPr>
              <a:t>://</a:t>
            </a:r>
            <a:r>
              <a:rPr lang="ko-KR" altLang="en-US" sz="1400" dirty="0" err="1">
                <a:hlinkClick r:id="rId5"/>
              </a:rPr>
              <a:t>www.dailydot.com</a:t>
            </a:r>
            <a:r>
              <a:rPr lang="ko-KR" altLang="en-US" sz="1400" dirty="0">
                <a:hlinkClick r:id="rId5"/>
              </a:rPr>
              <a:t>/</a:t>
            </a:r>
            <a:r>
              <a:rPr lang="ko-KR" altLang="en-US" sz="1400" dirty="0" err="1">
                <a:hlinkClick r:id="rId5"/>
              </a:rPr>
              <a:t>debug</a:t>
            </a:r>
            <a:r>
              <a:rPr lang="ko-KR" altLang="en-US" sz="1400" dirty="0">
                <a:hlinkClick r:id="rId5"/>
              </a:rPr>
              <a:t>/</a:t>
            </a:r>
            <a:r>
              <a:rPr lang="ko-KR" altLang="en-US" sz="1400" dirty="0" err="1">
                <a:hlinkClick r:id="rId5"/>
              </a:rPr>
              <a:t>face-detection-algorithm-image-search</a:t>
            </a:r>
            <a:r>
              <a:rPr lang="ko-KR" altLang="en-US" sz="1400" dirty="0">
                <a:hlinkClick r:id="rId5"/>
              </a:rPr>
              <a:t>/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7472B-0BAD-F745-9108-0A5E4D466C32}"/>
              </a:ext>
            </a:extLst>
          </p:cNvPr>
          <p:cNvSpPr/>
          <p:nvPr/>
        </p:nvSpPr>
        <p:spPr>
          <a:xfrm>
            <a:off x="4328857" y="6317866"/>
            <a:ext cx="34443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hlinkClick r:id="rId6"/>
              </a:rPr>
              <a:t>https</a:t>
            </a:r>
            <a:r>
              <a:rPr lang="ko-KR" altLang="en-US" sz="1400" dirty="0">
                <a:hlinkClick r:id="rId6"/>
              </a:rPr>
              <a:t>://</a:t>
            </a:r>
            <a:r>
              <a:rPr lang="ko-KR" altLang="en-US" sz="1400" dirty="0" err="1">
                <a:hlinkClick r:id="rId6"/>
              </a:rPr>
              <a:t>www.cis.upenn.edu</a:t>
            </a:r>
            <a:r>
              <a:rPr lang="ko-KR" altLang="en-US" sz="1400" dirty="0">
                <a:hlinkClick r:id="rId6"/>
              </a:rPr>
              <a:t>/~</a:t>
            </a:r>
            <a:r>
              <a:rPr lang="ko-KR" altLang="en-US" sz="1400" dirty="0" err="1">
                <a:hlinkClick r:id="rId6"/>
              </a:rPr>
              <a:t>jshi</a:t>
            </a:r>
            <a:r>
              <a:rPr lang="ko-KR" altLang="en-US" sz="1400" dirty="0">
                <a:hlinkClick r:id="rId6"/>
              </a:rPr>
              <a:t>/</a:t>
            </a:r>
            <a:r>
              <a:rPr lang="ko-KR" altLang="en-US" sz="1400" dirty="0" err="1">
                <a:hlinkClick r:id="rId6"/>
              </a:rPr>
              <a:t>ped_html</a:t>
            </a:r>
            <a:r>
              <a:rPr lang="ko-KR" altLang="en-US" sz="1400" dirty="0">
                <a:hlinkClick r:id="rId6"/>
              </a:rPr>
              <a:t>/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438772-552C-A84C-83BF-9B031ED8EE0C}"/>
              </a:ext>
            </a:extLst>
          </p:cNvPr>
          <p:cNvSpPr/>
          <p:nvPr/>
        </p:nvSpPr>
        <p:spPr>
          <a:xfrm>
            <a:off x="691362" y="1264596"/>
            <a:ext cx="8151081" cy="2629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14CB88-A84C-BB44-906B-F76113239A70}"/>
              </a:ext>
            </a:extLst>
          </p:cNvPr>
          <p:cNvSpPr txBox="1">
            <a:spLocks/>
          </p:cNvSpPr>
          <p:nvPr/>
        </p:nvSpPr>
        <p:spPr>
          <a:xfrm>
            <a:off x="147387" y="1883981"/>
            <a:ext cx="8849227" cy="139076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Improving Occlusion and Hard Negative Handling </a:t>
            </a:r>
            <a:b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for Single-Stage </a:t>
            </a:r>
            <a:r>
              <a:rPr lang="en-US" altLang="ko-KR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Pedestrian Detectors</a:t>
            </a:r>
            <a:endParaRPr lang="en-US" altLang="ko-KR" sz="16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6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Issues of Pedestrian Detection</a:t>
            </a:r>
          </a:p>
          <a:p>
            <a:pPr marL="257175" indent="-257175" latinLnBrk="0">
              <a:spcBef>
                <a:spcPct val="20000"/>
              </a:spcBef>
              <a:defRPr/>
            </a:pPr>
            <a:endParaRPr lang="en-US" altLang="ko-KR" sz="32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ubtitle 2"/>
              <p:cNvSpPr txBox="1">
                <a:spLocks/>
              </p:cNvSpPr>
              <p:nvPr/>
            </p:nvSpPr>
            <p:spPr>
              <a:xfrm>
                <a:off x="798478" y="1342417"/>
                <a:ext cx="8093123" cy="5022664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800" dirty="0">
                    <a:cs typeface="Arial" pitchFamily="34" charset="0"/>
                  </a:rPr>
                  <a:t>Occlusion</a:t>
                </a:r>
              </a:p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800" dirty="0">
                    <a:cs typeface="Arial" pitchFamily="34" charset="0"/>
                  </a:rPr>
                  <a:t>Hard negatives</a:t>
                </a:r>
              </a:p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800" dirty="0">
                    <a:cs typeface="Arial" pitchFamily="34" charset="0"/>
                  </a:rPr>
                  <a:t>Small scales</a:t>
                </a:r>
              </a:p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800" dirty="0">
                    <a:cs typeface="Arial" pitchFamily="34" charset="0"/>
                  </a:rPr>
                  <a:t>Temporal integration</a:t>
                </a:r>
              </a:p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⋯</m:t>
                    </m:r>
                  </m:oMath>
                </a14:m>
                <a:endParaRPr lang="en-US" altLang="ko-KR" sz="28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78" y="1342417"/>
                <a:ext cx="8093123" cy="5022664"/>
              </a:xfrm>
              <a:prstGeom prst="rect">
                <a:avLst/>
              </a:prstGeom>
              <a:blipFill>
                <a:blip r:embed="rId3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62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Issues of Pedestrian Detection</a:t>
            </a:r>
          </a:p>
          <a:p>
            <a:pPr marL="257175" indent="-257175" latinLnBrk="0">
              <a:spcBef>
                <a:spcPct val="20000"/>
              </a:spcBef>
              <a:defRPr/>
            </a:pPr>
            <a:endParaRPr lang="en-US" altLang="ko-KR" sz="32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ubtitle 2"/>
              <p:cNvSpPr txBox="1">
                <a:spLocks/>
              </p:cNvSpPr>
              <p:nvPr/>
            </p:nvSpPr>
            <p:spPr>
              <a:xfrm>
                <a:off x="798478" y="1342417"/>
                <a:ext cx="8093123" cy="5022664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800" b="1" dirty="0">
                    <a:solidFill>
                      <a:srgbClr val="002060"/>
                    </a:solidFill>
                    <a:cs typeface="Arial" pitchFamily="34" charset="0"/>
                  </a:rPr>
                  <a:t>Occlusion</a:t>
                </a:r>
              </a:p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800" b="1" dirty="0">
                    <a:solidFill>
                      <a:srgbClr val="002060"/>
                    </a:solidFill>
                    <a:cs typeface="Arial" pitchFamily="34" charset="0"/>
                  </a:rPr>
                  <a:t>Hard negatives</a:t>
                </a:r>
              </a:p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800" dirty="0">
                    <a:solidFill>
                      <a:schemeClr val="bg1">
                        <a:lumMod val="75000"/>
                      </a:schemeClr>
                    </a:solidFill>
                    <a:cs typeface="Arial" pitchFamily="34" charset="0"/>
                  </a:rPr>
                  <a:t>Small scales</a:t>
                </a:r>
              </a:p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800" dirty="0">
                    <a:solidFill>
                      <a:schemeClr val="bg1">
                        <a:lumMod val="75000"/>
                      </a:schemeClr>
                    </a:solidFill>
                    <a:cs typeface="Arial" pitchFamily="34" charset="0"/>
                  </a:rPr>
                  <a:t>Temporal integration</a:t>
                </a:r>
              </a:p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⋯</m:t>
                    </m:r>
                  </m:oMath>
                </a14:m>
                <a:endParaRPr lang="en-US" altLang="ko-KR" sz="2800" dirty="0">
                  <a:solidFill>
                    <a:schemeClr val="bg1">
                      <a:lumMod val="75000"/>
                    </a:schemeClr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78" y="1342417"/>
                <a:ext cx="8093123" cy="5022664"/>
              </a:xfrm>
              <a:prstGeom prst="rect">
                <a:avLst/>
              </a:prstGeom>
              <a:blipFill>
                <a:blip r:embed="rId3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737619DA-90DC-8B4B-A3DE-192A9CBCCB32}"/>
              </a:ext>
            </a:extLst>
          </p:cNvPr>
          <p:cNvSpPr txBox="1">
            <a:spLocks/>
          </p:cNvSpPr>
          <p:nvPr/>
        </p:nvSpPr>
        <p:spPr>
          <a:xfrm>
            <a:off x="168076" y="5082489"/>
            <a:ext cx="8849227" cy="139076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Improving </a:t>
            </a:r>
            <a:r>
              <a:rPr lang="en-US" altLang="ko-KR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Occlusion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ko-KR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 Negative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 Handling for Single-Stage Pedestrian Detectors</a:t>
            </a:r>
            <a:endParaRPr lang="en-US" altLang="ko-KR" sz="1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656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Issues of Pedestrian Detection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545559" y="1179222"/>
            <a:ext cx="8093123" cy="61347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2400" b="1" dirty="0">
                <a:cs typeface="Arial" pitchFamily="34" charset="0"/>
              </a:rPr>
              <a:t>Occlusion</a:t>
            </a:r>
            <a:r>
              <a:rPr lang="en-US" altLang="ko-KR" sz="2400" dirty="0">
                <a:cs typeface="Arial" pitchFamily="34" charset="0"/>
              </a:rPr>
              <a:t> as false negative failure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678F9D-0A62-2649-A440-971C4BD8F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t="3802" r="6804" b="10111"/>
          <a:stretch/>
        </p:blipFill>
        <p:spPr>
          <a:xfrm>
            <a:off x="805622" y="1710836"/>
            <a:ext cx="1274487" cy="20391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126265-7085-8E40-B0E3-C5FC0E47E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t="5143" r="5797" b="10127"/>
          <a:stretch/>
        </p:blipFill>
        <p:spPr>
          <a:xfrm>
            <a:off x="798478" y="4480091"/>
            <a:ext cx="1274487" cy="20391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AC5017-69DA-5644-BD7F-2DF0BAB009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t="3682" r="5725" b="10702"/>
          <a:stretch/>
        </p:blipFill>
        <p:spPr>
          <a:xfrm>
            <a:off x="2396196" y="4480091"/>
            <a:ext cx="1274487" cy="20391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B6BB31-5D0E-D847-AE48-01CE2E6EF5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2" t="3572" r="6821" b="9445"/>
          <a:stretch/>
        </p:blipFill>
        <p:spPr>
          <a:xfrm>
            <a:off x="2401361" y="1710836"/>
            <a:ext cx="1274487" cy="20391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E79F5E-E9E3-3240-A35F-5913C42E35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1" t="3794" r="6689" b="9946"/>
          <a:stretch/>
        </p:blipFill>
        <p:spPr>
          <a:xfrm>
            <a:off x="3997100" y="1710836"/>
            <a:ext cx="1274487" cy="20391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D33EF2-B06C-134F-AFEA-E8F8CEAD0D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8" t="3707" r="6322" b="10031"/>
          <a:stretch/>
        </p:blipFill>
        <p:spPr>
          <a:xfrm>
            <a:off x="5592839" y="1710836"/>
            <a:ext cx="1274487" cy="20391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4772E9-5277-6D44-A8B4-6704607324D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3792" r="6246" b="9465"/>
          <a:stretch/>
        </p:blipFill>
        <p:spPr>
          <a:xfrm>
            <a:off x="7188577" y="1710836"/>
            <a:ext cx="1274487" cy="20391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0F6F80-0A36-034B-B2A4-B42AE73D228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3887" r="6530" b="9994"/>
          <a:stretch/>
        </p:blipFill>
        <p:spPr>
          <a:xfrm>
            <a:off x="3993914" y="4480091"/>
            <a:ext cx="1274487" cy="20391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1382B3-C63E-884A-8252-5CD74220C3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t="4034" r="5557" b="10778"/>
          <a:stretch/>
        </p:blipFill>
        <p:spPr>
          <a:xfrm>
            <a:off x="5591632" y="4480091"/>
            <a:ext cx="1274487" cy="20391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9CA995-7F71-4544-BCCD-00FCBA0BE93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9" t="3797" r="5539" b="9619"/>
          <a:stretch/>
        </p:blipFill>
        <p:spPr>
          <a:xfrm>
            <a:off x="7189349" y="4480091"/>
            <a:ext cx="1274487" cy="203917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28F70C43-3427-894B-A89D-5CF5777E656C}"/>
              </a:ext>
            </a:extLst>
          </p:cNvPr>
          <p:cNvSpPr txBox="1">
            <a:spLocks/>
          </p:cNvSpPr>
          <p:nvPr/>
        </p:nvSpPr>
        <p:spPr>
          <a:xfrm>
            <a:off x="545558" y="3931824"/>
            <a:ext cx="8093123" cy="5427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+mj-lt"/>
              <a:buAutoNum type="arabicPeriod" startAt="2"/>
              <a:defRPr/>
            </a:pPr>
            <a:r>
              <a:rPr lang="en-US" altLang="ko-KR" sz="2400" b="1" dirty="0">
                <a:cs typeface="Arial" pitchFamily="34" charset="0"/>
              </a:rPr>
              <a:t>Hard negatives</a:t>
            </a:r>
            <a:r>
              <a:rPr lang="en-US" altLang="ko-KR" sz="2400" dirty="0">
                <a:cs typeface="Arial" pitchFamily="34" charset="0"/>
              </a:rPr>
              <a:t> as false positive failure</a:t>
            </a:r>
          </a:p>
        </p:txBody>
      </p:sp>
    </p:spTree>
    <p:extLst>
      <p:ext uri="{BB962C8B-B14F-4D97-AF65-F5344CB8AC3E}">
        <p14:creationId xmlns:p14="http://schemas.microsoft.com/office/powerpoint/2010/main" val="98777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95768" y="2430766"/>
            <a:ext cx="8613296" cy="154473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8000" b="1" dirty="0">
                <a:cs typeface="Arial" pitchFamily="34" charset="0"/>
              </a:rPr>
              <a:t>Our Solutions</a:t>
            </a:r>
          </a:p>
        </p:txBody>
      </p:sp>
    </p:spTree>
    <p:extLst>
      <p:ext uri="{BB962C8B-B14F-4D97-AF65-F5344CB8AC3E}">
        <p14:creationId xmlns:p14="http://schemas.microsoft.com/office/powerpoint/2010/main" val="3005933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3253593-7D7D-6C4C-A68B-01AFA52A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0" y="2544816"/>
            <a:ext cx="7362000" cy="3739229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Our Solutions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476655" y="1215957"/>
            <a:ext cx="8414947" cy="514912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Make </a:t>
            </a:r>
            <a:r>
              <a:rPr lang="en-US" altLang="ko-KR" sz="2400" b="1" dirty="0">
                <a:cs typeface="Arial" pitchFamily="34" charset="0"/>
              </a:rPr>
              <a:t>additional tasks</a:t>
            </a:r>
            <a:r>
              <a:rPr lang="en-US" altLang="ko-KR" sz="2400" dirty="0">
                <a:cs typeface="Arial" pitchFamily="34" charset="0"/>
              </a:rPr>
              <a:t> and </a:t>
            </a:r>
            <a:r>
              <a:rPr lang="en-US" altLang="ko-KR" sz="2400" b="1" dirty="0">
                <a:cs typeface="Arial" pitchFamily="34" charset="0"/>
              </a:rPr>
              <a:t>corresponding modules</a:t>
            </a:r>
            <a:r>
              <a:rPr lang="en-US" altLang="ko-KR" sz="2400" dirty="0">
                <a:cs typeface="Arial" pitchFamily="34" charset="0"/>
              </a:rPr>
              <a:t> </a:t>
            </a:r>
            <a:br>
              <a:rPr lang="en-US" altLang="ko-KR" sz="2400" dirty="0">
                <a:cs typeface="Arial" pitchFamily="34" charset="0"/>
              </a:rPr>
            </a:br>
            <a:r>
              <a:rPr lang="en-US" altLang="ko-KR" sz="2400" dirty="0">
                <a:cs typeface="Arial" pitchFamily="34" charset="0"/>
              </a:rPr>
              <a:t>to refine the results!</a:t>
            </a: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F99ACC98-2D64-D142-BB92-88147D5250BC}"/>
              </a:ext>
            </a:extLst>
          </p:cNvPr>
          <p:cNvSpPr txBox="1"/>
          <p:nvPr/>
        </p:nvSpPr>
        <p:spPr>
          <a:xfrm>
            <a:off x="4848314" y="2626413"/>
            <a:ext cx="334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Base Network</a:t>
            </a:r>
            <a:endParaRPr kumimoji="1"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180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Our Solutions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476655" y="1215957"/>
            <a:ext cx="8414947" cy="514912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Make </a:t>
            </a:r>
            <a:r>
              <a:rPr lang="en-US" altLang="ko-KR" sz="2400" b="1" dirty="0">
                <a:cs typeface="Arial" pitchFamily="34" charset="0"/>
              </a:rPr>
              <a:t>additional tasks</a:t>
            </a:r>
            <a:r>
              <a:rPr lang="en-US" altLang="ko-KR" sz="2400" dirty="0">
                <a:cs typeface="Arial" pitchFamily="34" charset="0"/>
              </a:rPr>
              <a:t> and </a:t>
            </a:r>
            <a:r>
              <a:rPr lang="en-US" altLang="ko-KR" sz="2400" b="1" dirty="0">
                <a:cs typeface="Arial" pitchFamily="34" charset="0"/>
              </a:rPr>
              <a:t>corresponding modules</a:t>
            </a:r>
            <a:r>
              <a:rPr lang="en-US" altLang="ko-KR" sz="2400" dirty="0">
                <a:cs typeface="Arial" pitchFamily="34" charset="0"/>
              </a:rPr>
              <a:t> </a:t>
            </a:r>
            <a:br>
              <a:rPr lang="en-US" altLang="ko-KR" sz="2400" dirty="0">
                <a:cs typeface="Arial" pitchFamily="34" charset="0"/>
              </a:rPr>
            </a:br>
            <a:r>
              <a:rPr lang="en-US" altLang="ko-KR" sz="2400" dirty="0">
                <a:cs typeface="Arial" pitchFamily="34" charset="0"/>
              </a:rPr>
              <a:t>to refine the results!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AED172-8A8C-C749-9C3E-4C8346B4B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" b="3480"/>
          <a:stretch/>
        </p:blipFill>
        <p:spPr>
          <a:xfrm>
            <a:off x="878764" y="2573018"/>
            <a:ext cx="7360563" cy="3573688"/>
          </a:xfrm>
          <a:prstGeom prst="rect">
            <a:avLst/>
          </a:prstGeom>
        </p:spPr>
      </p:pic>
      <p:sp>
        <p:nvSpPr>
          <p:cNvPr id="6" name="TextBox 80">
            <a:extLst>
              <a:ext uri="{FF2B5EF4-FFF2-40B4-BE49-F238E27FC236}">
                <a16:creationId xmlns:a16="http://schemas.microsoft.com/office/drawing/2014/main" id="{71173050-CFD1-C646-9667-0E9BE3560AD6}"/>
              </a:ext>
            </a:extLst>
          </p:cNvPr>
          <p:cNvSpPr txBox="1"/>
          <p:nvPr/>
        </p:nvSpPr>
        <p:spPr>
          <a:xfrm>
            <a:off x="4803749" y="4801731"/>
            <a:ext cx="1502111" cy="24622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16BC51"/>
                </a:solidFill>
                <a:latin typeface="Times New Roman" charset="0"/>
                <a:ea typeface="Times New Roman" charset="0"/>
                <a:cs typeface="Times New Roman" charset="0"/>
              </a:rPr>
              <a:t>Grid Classifiers</a:t>
            </a:r>
            <a:endParaRPr kumimoji="1" lang="ko-KR" altLang="en-US" b="1" dirty="0">
              <a:solidFill>
                <a:srgbClr val="16BC5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F99ACC98-2D64-D142-BB92-88147D5250BC}"/>
              </a:ext>
            </a:extLst>
          </p:cNvPr>
          <p:cNvSpPr txBox="1"/>
          <p:nvPr/>
        </p:nvSpPr>
        <p:spPr>
          <a:xfrm>
            <a:off x="4848314" y="2626413"/>
            <a:ext cx="334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Base Network</a:t>
            </a:r>
            <a:endParaRPr kumimoji="1"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80">
            <a:extLst>
              <a:ext uri="{FF2B5EF4-FFF2-40B4-BE49-F238E27FC236}">
                <a16:creationId xmlns:a16="http://schemas.microsoft.com/office/drawing/2014/main" id="{7B09776D-6384-4740-B1E5-1051D9B0E6A5}"/>
              </a:ext>
            </a:extLst>
          </p:cNvPr>
          <p:cNvSpPr txBox="1"/>
          <p:nvPr/>
        </p:nvSpPr>
        <p:spPr>
          <a:xfrm>
            <a:off x="7004288" y="3437928"/>
            <a:ext cx="1085019" cy="17430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kumimoji="1" lang="en-US" altLang="ko-KR" sz="1600" b="1" dirty="0">
                <a:solidFill>
                  <a:srgbClr val="4872C0"/>
                </a:solidFill>
                <a:latin typeface="Times New Roman" charset="0"/>
                <a:ea typeface="Times New Roman" charset="0"/>
                <a:cs typeface="Times New Roman" charset="0"/>
              </a:rPr>
              <a:t>Part Score</a:t>
            </a:r>
            <a:endParaRPr kumimoji="1" lang="ko-KR" altLang="en-US" b="1" dirty="0">
              <a:solidFill>
                <a:srgbClr val="4872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0">
            <a:extLst>
              <a:ext uri="{FF2B5EF4-FFF2-40B4-BE49-F238E27FC236}">
                <a16:creationId xmlns:a16="http://schemas.microsoft.com/office/drawing/2014/main" id="{46546C8A-4E3A-8142-BCFD-33EEE380140E}"/>
              </a:ext>
            </a:extLst>
          </p:cNvPr>
          <p:cNvSpPr txBox="1"/>
          <p:nvPr/>
        </p:nvSpPr>
        <p:spPr>
          <a:xfrm>
            <a:off x="6716956" y="5164466"/>
            <a:ext cx="130244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16BC51"/>
                </a:solidFill>
                <a:latin typeface="Times New Roman" charset="0"/>
                <a:ea typeface="Times New Roman" charset="0"/>
                <a:cs typeface="Times New Roman" charset="0"/>
              </a:rPr>
              <a:t>Refinement</a:t>
            </a:r>
            <a:endParaRPr kumimoji="1" lang="ko-KR" altLang="en-US" b="1" dirty="0">
              <a:solidFill>
                <a:srgbClr val="16BC5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80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Contents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516945" y="1325136"/>
            <a:ext cx="821849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800" b="1" dirty="0">
                <a:cs typeface="Arial" pitchFamily="34" charset="0"/>
              </a:rPr>
              <a:t>Backgrounds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Object detection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Object detection models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Pedestrian detection and its issues</a:t>
            </a:r>
          </a:p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800" b="1" dirty="0">
                <a:cs typeface="Arial" pitchFamily="34" charset="0"/>
              </a:rPr>
              <a:t>Our solutions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Occlusion handling method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Hard negative handling method</a:t>
            </a:r>
          </a:p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800" b="1" dirty="0">
                <a:cs typeface="Arial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33746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Base Networks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476655" y="1215957"/>
            <a:ext cx="8414947" cy="84202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Structure of output tensor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8984BD-E36F-7D4F-A106-0FB5527CC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62" y="1866596"/>
            <a:ext cx="7305532" cy="1961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B90CD6-9C46-9F45-AB7D-16384144E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56" y="4745337"/>
            <a:ext cx="7417638" cy="184973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50654985-B648-2149-BD18-232B370FDCD4}"/>
              </a:ext>
            </a:extLst>
          </p:cNvPr>
          <p:cNvSpPr txBox="1">
            <a:spLocks/>
          </p:cNvSpPr>
          <p:nvPr/>
        </p:nvSpPr>
        <p:spPr>
          <a:xfrm>
            <a:off x="476655" y="4160197"/>
            <a:ext cx="8414947" cy="7717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Output formats of four methods per anchor</a:t>
            </a:r>
          </a:p>
        </p:txBody>
      </p:sp>
    </p:spTree>
    <p:extLst>
      <p:ext uri="{BB962C8B-B14F-4D97-AF65-F5344CB8AC3E}">
        <p14:creationId xmlns:p14="http://schemas.microsoft.com/office/powerpoint/2010/main" val="4028455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Base Networks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C56C1-744B-1B40-B6E1-9144D572E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86" y="1121613"/>
            <a:ext cx="6983801" cy="559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11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Occlusion Handling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525294" y="1118682"/>
            <a:ext cx="8366307" cy="52464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Problem</a:t>
            </a:r>
          </a:p>
          <a:p>
            <a:pPr marL="914400" lvl="1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Likely to assign a low confidence to an occluded person</a:t>
            </a:r>
          </a:p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Solution</a:t>
            </a:r>
          </a:p>
          <a:p>
            <a:pPr marL="914400" lvl="1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Divide the prediction confidence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by parts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, </a:t>
            </a:r>
            <a:br>
              <a:rPr lang="en-US" altLang="ko-KR" sz="24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</a:b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and use it for final prediction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1F75C0-035F-B848-B524-C03B362A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97" y="3917914"/>
            <a:ext cx="4482872" cy="21061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8C71F2-8E8D-D24D-8873-EDE66B81C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1" y="3928078"/>
            <a:ext cx="2850102" cy="2038548"/>
          </a:xfrm>
          <a:prstGeom prst="rect">
            <a:avLst/>
          </a:prstGeom>
        </p:spPr>
      </p:pic>
      <p:sp>
        <p:nvSpPr>
          <p:cNvPr id="15" name="텍스트 상자 25">
            <a:extLst>
              <a:ext uri="{FF2B5EF4-FFF2-40B4-BE49-F238E27FC236}">
                <a16:creationId xmlns:a16="http://schemas.microsoft.com/office/drawing/2014/main" id="{61C555A2-2705-F042-8828-F90AF339EA4C}"/>
              </a:ext>
            </a:extLst>
          </p:cNvPr>
          <p:cNvSpPr txBox="1"/>
          <p:nvPr/>
        </p:nvSpPr>
        <p:spPr>
          <a:xfrm>
            <a:off x="182189" y="6066808"/>
            <a:ext cx="44701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2400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Existing detection task</a:t>
            </a:r>
            <a:endParaRPr kumimoji="1" lang="ko-KR" altLang="en-US" sz="2400" dirty="0">
              <a:latin typeface="Calibri" panose="020F0502020204030204" pitchFamily="34" charset="0"/>
              <a:ea typeface="Times New Roman" charset="0"/>
              <a:cs typeface="Calibri" panose="020F0502020204030204" pitchFamily="34" charset="0"/>
            </a:endParaRPr>
          </a:p>
        </p:txBody>
      </p:sp>
      <p:sp>
        <p:nvSpPr>
          <p:cNvPr id="16" name="텍스트 상자 25">
            <a:extLst>
              <a:ext uri="{FF2B5EF4-FFF2-40B4-BE49-F238E27FC236}">
                <a16:creationId xmlns:a16="http://schemas.microsoft.com/office/drawing/2014/main" id="{4184C6A0-3D7B-FB45-A14C-E37E5066D6D1}"/>
              </a:ext>
            </a:extLst>
          </p:cNvPr>
          <p:cNvSpPr txBox="1"/>
          <p:nvPr/>
        </p:nvSpPr>
        <p:spPr>
          <a:xfrm>
            <a:off x="4236603" y="6066807"/>
            <a:ext cx="44701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3F7AE3"/>
                </a:solidFill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Our additional task</a:t>
            </a:r>
            <a:endParaRPr kumimoji="1" lang="ko-KR" altLang="en-US" sz="2400" b="1" dirty="0">
              <a:solidFill>
                <a:srgbClr val="3F7AE3"/>
              </a:solidFill>
              <a:latin typeface="Calibri" panose="020F0502020204030204" pitchFamily="34" charset="0"/>
              <a:ea typeface="Times New Roman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4E3FE5-59C3-7C4B-B548-B55269101222}"/>
              </a:ext>
            </a:extLst>
          </p:cNvPr>
          <p:cNvSpPr/>
          <p:nvPr/>
        </p:nvSpPr>
        <p:spPr>
          <a:xfrm>
            <a:off x="4143983" y="3706238"/>
            <a:ext cx="4747618" cy="29280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86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Occlusion Handling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525294" y="1118682"/>
            <a:ext cx="8366307" cy="52464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Problem</a:t>
            </a:r>
          </a:p>
          <a:p>
            <a:pPr marL="914400" lvl="1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Likely to assign a low confidence to an occluded person</a:t>
            </a:r>
          </a:p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Solution</a:t>
            </a:r>
          </a:p>
          <a:p>
            <a:pPr marL="914400" lvl="1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Divide the prediction confidence </a:t>
            </a:r>
            <a:r>
              <a:rPr lang="en-US" altLang="ko-KR" sz="2400" b="1" dirty="0">
                <a:solidFill>
                  <a:srgbClr val="0070C0"/>
                </a:solidFill>
                <a:cs typeface="Arial" pitchFamily="34" charset="0"/>
              </a:rPr>
              <a:t>by parts</a:t>
            </a:r>
            <a:r>
              <a:rPr lang="en-US" altLang="ko-KR" sz="2400" dirty="0">
                <a:cs typeface="Arial" pitchFamily="34" charset="0"/>
              </a:rPr>
              <a:t>, </a:t>
            </a:r>
            <a:br>
              <a:rPr lang="en-US" altLang="ko-KR" sz="2400" dirty="0">
                <a:cs typeface="Arial" pitchFamily="34" charset="0"/>
              </a:rPr>
            </a:br>
            <a:r>
              <a:rPr lang="en-US" altLang="ko-KR" sz="2400" dirty="0">
                <a:cs typeface="Arial" pitchFamily="34" charset="0"/>
              </a:rPr>
              <a:t>and use it for final prediction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1F75C0-035F-B848-B524-C03B362A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97" y="3917914"/>
            <a:ext cx="4482872" cy="21061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8C71F2-8E8D-D24D-8873-EDE66B81C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1" y="3928078"/>
            <a:ext cx="2850102" cy="2038548"/>
          </a:xfrm>
          <a:prstGeom prst="rect">
            <a:avLst/>
          </a:prstGeom>
        </p:spPr>
      </p:pic>
      <p:sp>
        <p:nvSpPr>
          <p:cNvPr id="15" name="텍스트 상자 25">
            <a:extLst>
              <a:ext uri="{FF2B5EF4-FFF2-40B4-BE49-F238E27FC236}">
                <a16:creationId xmlns:a16="http://schemas.microsoft.com/office/drawing/2014/main" id="{61C555A2-2705-F042-8828-F90AF339EA4C}"/>
              </a:ext>
            </a:extLst>
          </p:cNvPr>
          <p:cNvSpPr txBox="1"/>
          <p:nvPr/>
        </p:nvSpPr>
        <p:spPr>
          <a:xfrm>
            <a:off x="182189" y="6066808"/>
            <a:ext cx="44701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2400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Existing detection task</a:t>
            </a:r>
            <a:endParaRPr kumimoji="1" lang="ko-KR" altLang="en-US" sz="2400" dirty="0">
              <a:latin typeface="Calibri" panose="020F0502020204030204" pitchFamily="34" charset="0"/>
              <a:ea typeface="Times New Roman" charset="0"/>
              <a:cs typeface="Calibri" panose="020F0502020204030204" pitchFamily="34" charset="0"/>
            </a:endParaRPr>
          </a:p>
        </p:txBody>
      </p:sp>
      <p:sp>
        <p:nvSpPr>
          <p:cNvPr id="16" name="텍스트 상자 25">
            <a:extLst>
              <a:ext uri="{FF2B5EF4-FFF2-40B4-BE49-F238E27FC236}">
                <a16:creationId xmlns:a16="http://schemas.microsoft.com/office/drawing/2014/main" id="{4184C6A0-3D7B-FB45-A14C-E37E5066D6D1}"/>
              </a:ext>
            </a:extLst>
          </p:cNvPr>
          <p:cNvSpPr txBox="1"/>
          <p:nvPr/>
        </p:nvSpPr>
        <p:spPr>
          <a:xfrm>
            <a:off x="4236603" y="6066807"/>
            <a:ext cx="44701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3F7AE3"/>
                </a:solidFill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Our additional task</a:t>
            </a:r>
            <a:endParaRPr kumimoji="1" lang="ko-KR" altLang="en-US" sz="2400" b="1" dirty="0">
              <a:solidFill>
                <a:srgbClr val="3F7AE3"/>
              </a:solidFill>
              <a:latin typeface="Calibri" panose="020F0502020204030204" pitchFamily="34" charset="0"/>
              <a:ea typeface="Times New Roman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776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15182D0C-50E9-AC48-B552-20E13F50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0" y="1731600"/>
            <a:ext cx="6868800" cy="4859807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Occlusion Handling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81C16C-8960-3B4E-A244-786DA12AEAF9}"/>
              </a:ext>
            </a:extLst>
          </p:cNvPr>
          <p:cNvSpPr txBox="1">
            <a:spLocks/>
          </p:cNvSpPr>
          <p:nvPr/>
        </p:nvSpPr>
        <p:spPr>
          <a:xfrm>
            <a:off x="496111" y="1060316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Detailed architecture</a:t>
            </a: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EEE829B1-DDF0-EE47-8644-94C2031406B9}"/>
              </a:ext>
            </a:extLst>
          </p:cNvPr>
          <p:cNvSpPr txBox="1"/>
          <p:nvPr/>
        </p:nvSpPr>
        <p:spPr>
          <a:xfrm rot="16200000">
            <a:off x="689092" y="3510721"/>
            <a:ext cx="143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Input Image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85AB94C9-106A-DA49-B4FB-25F930CB25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2616" y="4158749"/>
              <a:ext cx="1714055" cy="325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25702"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:r>
                            <a:rPr lang="en-US" altLang="ko-KR" sz="1200" b="0" dirty="0">
                              <a:solidFill>
                                <a:sysClr val="windowText" lastClr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</a:t>
                          </a:r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85AB94C9-106A-DA49-B4FB-25F930CB2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62616" y="4158749"/>
              <a:ext cx="1714055" cy="325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2570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400000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300000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2857" r="-189286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3704" r="-96296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:r>
                            <a:rPr lang="en-US" altLang="ko-KR" sz="1200" b="0" dirty="0">
                              <a:solidFill>
                                <a:sysClr val="windowText" lastClr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</a:t>
                          </a:r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80">
            <a:extLst>
              <a:ext uri="{FF2B5EF4-FFF2-40B4-BE49-F238E27FC236}">
                <a16:creationId xmlns:a16="http://schemas.microsoft.com/office/drawing/2014/main" id="{AB5889EB-3EDE-1743-BC03-B61A4BF6F2D1}"/>
              </a:ext>
            </a:extLst>
          </p:cNvPr>
          <p:cNvSpPr txBox="1"/>
          <p:nvPr/>
        </p:nvSpPr>
        <p:spPr>
          <a:xfrm>
            <a:off x="5656114" y="2441402"/>
            <a:ext cx="170720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Output tensor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80">
            <a:extLst>
              <a:ext uri="{FF2B5EF4-FFF2-40B4-BE49-F238E27FC236}">
                <a16:creationId xmlns:a16="http://schemas.microsoft.com/office/drawing/2014/main" id="{D9D7994C-B61B-494A-AA50-CE54AC29AABB}"/>
              </a:ext>
            </a:extLst>
          </p:cNvPr>
          <p:cNvSpPr txBox="1"/>
          <p:nvPr/>
        </p:nvSpPr>
        <p:spPr>
          <a:xfrm>
            <a:off x="4864324" y="1740580"/>
            <a:ext cx="19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Base Network</a:t>
            </a:r>
            <a:endParaRPr kumimoji="1"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16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16DBA7A-054A-B243-BF67-40E9551E4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0" y="1731600"/>
            <a:ext cx="6868799" cy="4859806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Occlusion Handling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81C16C-8960-3B4E-A244-786DA12AEAF9}"/>
              </a:ext>
            </a:extLst>
          </p:cNvPr>
          <p:cNvSpPr txBox="1">
            <a:spLocks/>
          </p:cNvSpPr>
          <p:nvPr/>
        </p:nvSpPr>
        <p:spPr>
          <a:xfrm>
            <a:off x="496111" y="1060316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Detailed architecture</a:t>
            </a: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EEE829B1-DDF0-EE47-8644-94C2031406B9}"/>
              </a:ext>
            </a:extLst>
          </p:cNvPr>
          <p:cNvSpPr txBox="1"/>
          <p:nvPr/>
        </p:nvSpPr>
        <p:spPr>
          <a:xfrm rot="16200000">
            <a:off x="689092" y="3510721"/>
            <a:ext cx="143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Input Image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80">
            <a:extLst>
              <a:ext uri="{FF2B5EF4-FFF2-40B4-BE49-F238E27FC236}">
                <a16:creationId xmlns:a16="http://schemas.microsoft.com/office/drawing/2014/main" id="{D78427E3-AE28-AC49-8395-562C842800AA}"/>
              </a:ext>
            </a:extLst>
          </p:cNvPr>
          <p:cNvSpPr txBox="1"/>
          <p:nvPr/>
        </p:nvSpPr>
        <p:spPr>
          <a:xfrm rot="16200000">
            <a:off x="474956" y="5468694"/>
            <a:ext cx="181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Ground Truth (BBs)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F01E77BD-E19E-274F-B682-CB5068774B1D}"/>
                  </a:ext>
                </a:extLst>
              </p:cNvPr>
              <p:cNvSpPr txBox="1"/>
              <p:nvPr/>
            </p:nvSpPr>
            <p:spPr>
              <a:xfrm rot="16200000">
                <a:off x="3148754" y="5408422"/>
                <a:ext cx="762675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=6</m:t>
                      </m:r>
                    </m:oMath>
                  </m:oMathPara>
                </a14:m>
                <a:endParaRPr kumimoji="1" lang="ko-KR" altLang="en-US" sz="1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F01E77BD-E19E-274F-B682-CB5068774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48754" y="5408422"/>
                <a:ext cx="762675" cy="258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0">
                <a:extLst>
                  <a:ext uri="{FF2B5EF4-FFF2-40B4-BE49-F238E27FC236}">
                    <a16:creationId xmlns:a16="http://schemas.microsoft.com/office/drawing/2014/main" id="{95A981A6-A286-6F48-BE15-C137AA8ACE1C}"/>
                  </a:ext>
                </a:extLst>
              </p:cNvPr>
              <p:cNvSpPr txBox="1"/>
              <p:nvPr/>
            </p:nvSpPr>
            <p:spPr>
              <a:xfrm>
                <a:off x="3799020" y="6338209"/>
                <a:ext cx="630310" cy="420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𝑁</m:t>
                      </m:r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=3</m:t>
                      </m:r>
                    </m:oMath>
                  </m:oMathPara>
                </a14:m>
                <a:endParaRPr kumimoji="1" lang="ko-KR" altLang="en-US" sz="1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TextBox 80">
                <a:extLst>
                  <a:ext uri="{FF2B5EF4-FFF2-40B4-BE49-F238E27FC236}">
                    <a16:creationId xmlns:a16="http://schemas.microsoft.com/office/drawing/2014/main" id="{95A981A6-A286-6F48-BE15-C137AA8AC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20" y="6338209"/>
                <a:ext cx="630310" cy="420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A3F970B-E1CA-884D-AF44-AA15917FAAE3}"/>
              </a:ext>
            </a:extLst>
          </p:cNvPr>
          <p:cNvGraphicFramePr>
            <a:graphicFrameLocks noGrp="1"/>
          </p:cNvGraphicFramePr>
          <p:nvPr/>
        </p:nvGraphicFramePr>
        <p:xfrm>
          <a:off x="3750706" y="4840747"/>
          <a:ext cx="707247" cy="14017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85AB94C9-106A-DA49-B4FB-25F930CB25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2616" y="4158749"/>
              <a:ext cx="1714055" cy="325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25702"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:r>
                            <a:rPr lang="en-US" altLang="ko-KR" sz="1200" b="0" dirty="0">
                              <a:solidFill>
                                <a:sysClr val="windowText" lastClr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</a:t>
                          </a:r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85AB94C9-106A-DA49-B4FB-25F930CB2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62616" y="4158749"/>
              <a:ext cx="1714055" cy="325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2570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400000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r="-300000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2857" r="-189286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3704" r="-96296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:r>
                            <a:rPr lang="en-US" altLang="ko-KR" sz="1200" b="0" dirty="0">
                              <a:solidFill>
                                <a:sysClr val="windowText" lastClr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</a:t>
                          </a:r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80">
            <a:extLst>
              <a:ext uri="{FF2B5EF4-FFF2-40B4-BE49-F238E27FC236}">
                <a16:creationId xmlns:a16="http://schemas.microsoft.com/office/drawing/2014/main" id="{AB5889EB-3EDE-1743-BC03-B61A4BF6F2D1}"/>
              </a:ext>
            </a:extLst>
          </p:cNvPr>
          <p:cNvSpPr txBox="1"/>
          <p:nvPr/>
        </p:nvSpPr>
        <p:spPr>
          <a:xfrm>
            <a:off x="5656114" y="2441402"/>
            <a:ext cx="170720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Output tensor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80">
            <a:extLst>
              <a:ext uri="{FF2B5EF4-FFF2-40B4-BE49-F238E27FC236}">
                <a16:creationId xmlns:a16="http://schemas.microsoft.com/office/drawing/2014/main" id="{D9D7994C-B61B-494A-AA50-CE54AC29AABB}"/>
              </a:ext>
            </a:extLst>
          </p:cNvPr>
          <p:cNvSpPr txBox="1"/>
          <p:nvPr/>
        </p:nvSpPr>
        <p:spPr>
          <a:xfrm>
            <a:off x="4864324" y="1740580"/>
            <a:ext cx="19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Base Network</a:t>
            </a:r>
            <a:endParaRPr kumimoji="1"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오른쪽 중괄호[R] 20">
            <a:extLst>
              <a:ext uri="{FF2B5EF4-FFF2-40B4-BE49-F238E27FC236}">
                <a16:creationId xmlns:a16="http://schemas.microsoft.com/office/drawing/2014/main" id="{7F3458CE-CC66-2A4E-B7C0-696FB145F46E}"/>
              </a:ext>
            </a:extLst>
          </p:cNvPr>
          <p:cNvSpPr/>
          <p:nvPr/>
        </p:nvSpPr>
        <p:spPr>
          <a:xfrm flipH="1">
            <a:off x="3627159" y="4842417"/>
            <a:ext cx="117989" cy="1393013"/>
          </a:xfrm>
          <a:prstGeom prst="rightBrace">
            <a:avLst/>
          </a:prstGeom>
          <a:ln w="12700">
            <a:solidFill>
              <a:srgbClr val="404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오른쪽 중괄호[R] 21">
            <a:extLst>
              <a:ext uri="{FF2B5EF4-FFF2-40B4-BE49-F238E27FC236}">
                <a16:creationId xmlns:a16="http://schemas.microsoft.com/office/drawing/2014/main" id="{252F2DD0-6C40-AD46-B913-2571085D4AA9}"/>
              </a:ext>
            </a:extLst>
          </p:cNvPr>
          <p:cNvSpPr/>
          <p:nvPr/>
        </p:nvSpPr>
        <p:spPr>
          <a:xfrm rot="16200000" flipH="1">
            <a:off x="4050544" y="5947053"/>
            <a:ext cx="100591" cy="694769"/>
          </a:xfrm>
          <a:prstGeom prst="rightBrace">
            <a:avLst/>
          </a:prstGeom>
          <a:ln w="12700">
            <a:solidFill>
              <a:srgbClr val="404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EE1D5C3C-C221-9A43-9482-4E5C59B2DB74}"/>
                  </a:ext>
                </a:extLst>
              </p:cNvPr>
              <p:cNvSpPr txBox="1"/>
              <p:nvPr/>
            </p:nvSpPr>
            <p:spPr>
              <a:xfrm>
                <a:off x="3946007" y="4582247"/>
                <a:ext cx="355794" cy="242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1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EE1D5C3C-C221-9A43-9482-4E5C59B2D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007" y="4582247"/>
                <a:ext cx="355794" cy="2421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141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52B2DB-3481-224D-B069-A92270C4E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1" y="1731600"/>
            <a:ext cx="6868799" cy="4859806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Occlusion Handling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81C16C-8960-3B4E-A244-786DA12AEAF9}"/>
              </a:ext>
            </a:extLst>
          </p:cNvPr>
          <p:cNvSpPr txBox="1">
            <a:spLocks/>
          </p:cNvSpPr>
          <p:nvPr/>
        </p:nvSpPr>
        <p:spPr>
          <a:xfrm>
            <a:off x="496111" y="1060316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Detailed architecture</a:t>
            </a: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EEE829B1-DDF0-EE47-8644-94C2031406B9}"/>
              </a:ext>
            </a:extLst>
          </p:cNvPr>
          <p:cNvSpPr txBox="1"/>
          <p:nvPr/>
        </p:nvSpPr>
        <p:spPr>
          <a:xfrm rot="16200000">
            <a:off x="689092" y="3510721"/>
            <a:ext cx="143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Input Image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80">
            <a:extLst>
              <a:ext uri="{FF2B5EF4-FFF2-40B4-BE49-F238E27FC236}">
                <a16:creationId xmlns:a16="http://schemas.microsoft.com/office/drawing/2014/main" id="{D78427E3-AE28-AC49-8395-562C842800AA}"/>
              </a:ext>
            </a:extLst>
          </p:cNvPr>
          <p:cNvSpPr txBox="1"/>
          <p:nvPr/>
        </p:nvSpPr>
        <p:spPr>
          <a:xfrm rot="16200000">
            <a:off x="474956" y="5468694"/>
            <a:ext cx="181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Ground Truth (BBs)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F01E77BD-E19E-274F-B682-CB5068774B1D}"/>
                  </a:ext>
                </a:extLst>
              </p:cNvPr>
              <p:cNvSpPr txBox="1"/>
              <p:nvPr/>
            </p:nvSpPr>
            <p:spPr>
              <a:xfrm rot="16200000">
                <a:off x="3148754" y="5408422"/>
                <a:ext cx="762675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=6</m:t>
                      </m:r>
                    </m:oMath>
                  </m:oMathPara>
                </a14:m>
                <a:endParaRPr kumimoji="1" lang="ko-KR" altLang="en-US" sz="1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F01E77BD-E19E-274F-B682-CB5068774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48754" y="5408422"/>
                <a:ext cx="762675" cy="258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0">
                <a:extLst>
                  <a:ext uri="{FF2B5EF4-FFF2-40B4-BE49-F238E27FC236}">
                    <a16:creationId xmlns:a16="http://schemas.microsoft.com/office/drawing/2014/main" id="{95A981A6-A286-6F48-BE15-C137AA8ACE1C}"/>
                  </a:ext>
                </a:extLst>
              </p:cNvPr>
              <p:cNvSpPr txBox="1"/>
              <p:nvPr/>
            </p:nvSpPr>
            <p:spPr>
              <a:xfrm>
                <a:off x="3799020" y="6338209"/>
                <a:ext cx="630310" cy="420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𝑁</m:t>
                      </m:r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=3</m:t>
                      </m:r>
                    </m:oMath>
                  </m:oMathPara>
                </a14:m>
                <a:endParaRPr kumimoji="1" lang="ko-KR" altLang="en-US" sz="1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TextBox 80">
                <a:extLst>
                  <a:ext uri="{FF2B5EF4-FFF2-40B4-BE49-F238E27FC236}">
                    <a16:creationId xmlns:a16="http://schemas.microsoft.com/office/drawing/2014/main" id="{95A981A6-A286-6F48-BE15-C137AA8AC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20" y="6338209"/>
                <a:ext cx="630310" cy="420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A3F970B-E1CA-884D-AF44-AA15917FAAE3}"/>
              </a:ext>
            </a:extLst>
          </p:cNvPr>
          <p:cNvGraphicFramePr>
            <a:graphicFrameLocks noGrp="1"/>
          </p:cNvGraphicFramePr>
          <p:nvPr/>
        </p:nvGraphicFramePr>
        <p:xfrm>
          <a:off x="3750706" y="4840747"/>
          <a:ext cx="707247" cy="14017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85AB94C9-106A-DA49-B4FB-25F930CB25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2616" y="4158749"/>
              <a:ext cx="1714055" cy="325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25702"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:r>
                            <a:rPr lang="en-US" altLang="ko-KR" sz="1200" b="0" dirty="0">
                              <a:solidFill>
                                <a:sysClr val="windowText" lastClr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</a:t>
                          </a:r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85AB94C9-106A-DA49-B4FB-25F930CB2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62616" y="4158749"/>
              <a:ext cx="1714055" cy="325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2570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400000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r="-300000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2857" r="-189286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3704" r="-96296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:r>
                            <a:rPr lang="en-US" altLang="ko-KR" sz="1200" b="0" dirty="0">
                              <a:solidFill>
                                <a:sysClr val="windowText" lastClr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</a:t>
                          </a:r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F6B86DA4-67E3-E545-8653-8CDD98C6D56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00790" y="4166257"/>
              <a:ext cx="2056435" cy="318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82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18193"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𝑀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F6B86DA4-67E3-E545-8653-8CDD98C6D56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00790" y="4166257"/>
              <a:ext cx="2056435" cy="318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82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1819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5854" r="-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503704" r="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F22DA2-F212-8B41-8931-43FEB271E8A6}"/>
              </a:ext>
            </a:extLst>
          </p:cNvPr>
          <p:cNvGraphicFramePr>
            <a:graphicFrameLocks noGrp="1"/>
          </p:cNvGraphicFramePr>
          <p:nvPr/>
        </p:nvGraphicFramePr>
        <p:xfrm>
          <a:off x="7186648" y="4854102"/>
          <a:ext cx="711528" cy="13900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80">
            <a:extLst>
              <a:ext uri="{FF2B5EF4-FFF2-40B4-BE49-F238E27FC236}">
                <a16:creationId xmlns:a16="http://schemas.microsoft.com/office/drawing/2014/main" id="{AB5889EB-3EDE-1743-BC03-B61A4BF6F2D1}"/>
              </a:ext>
            </a:extLst>
          </p:cNvPr>
          <p:cNvSpPr txBox="1"/>
          <p:nvPr/>
        </p:nvSpPr>
        <p:spPr>
          <a:xfrm>
            <a:off x="5656114" y="2441402"/>
            <a:ext cx="170720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Output tensor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80">
                <a:extLst>
                  <a:ext uri="{FF2B5EF4-FFF2-40B4-BE49-F238E27FC236}">
                    <a16:creationId xmlns:a16="http://schemas.microsoft.com/office/drawing/2014/main" id="{69C731F9-7B1D-ED42-A8F0-CF54BB3DA6B2}"/>
                  </a:ext>
                </a:extLst>
              </p:cNvPr>
              <p:cNvSpPr txBox="1"/>
              <p:nvPr/>
            </p:nvSpPr>
            <p:spPr>
              <a:xfrm>
                <a:off x="5527695" y="6016246"/>
                <a:ext cx="669512" cy="362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</m:t>
                          </m:r>
                          <m:r>
                            <a:rPr kumimoji="1" lang="en-US" altLang="ko-KR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,(</m:t>
                          </m:r>
                          <m:r>
                            <a:rPr kumimoji="1" lang="en-US" altLang="ko-KR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𝑖𝑗𝑘</m:t>
                          </m:r>
                          <m:r>
                            <a:rPr kumimoji="1" lang="en-US" altLang="ko-KR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ko-KR" alt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TextBox 80">
                <a:extLst>
                  <a:ext uri="{FF2B5EF4-FFF2-40B4-BE49-F238E27FC236}">
                    <a16:creationId xmlns:a16="http://schemas.microsoft.com/office/drawing/2014/main" id="{69C731F9-7B1D-ED42-A8F0-CF54BB3D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695" y="6016246"/>
                <a:ext cx="669512" cy="362279"/>
              </a:xfrm>
              <a:prstGeom prst="rect">
                <a:avLst/>
              </a:prstGeom>
              <a:blipFill>
                <a:blip r:embed="rId8"/>
                <a:stretch>
                  <a:fillRect l="-7407"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80">
            <a:extLst>
              <a:ext uri="{FF2B5EF4-FFF2-40B4-BE49-F238E27FC236}">
                <a16:creationId xmlns:a16="http://schemas.microsoft.com/office/drawing/2014/main" id="{D9D7994C-B61B-494A-AA50-CE54AC29AABB}"/>
              </a:ext>
            </a:extLst>
          </p:cNvPr>
          <p:cNvSpPr txBox="1"/>
          <p:nvPr/>
        </p:nvSpPr>
        <p:spPr>
          <a:xfrm>
            <a:off x="4864324" y="1740580"/>
            <a:ext cx="19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Base Network</a:t>
            </a:r>
            <a:endParaRPr kumimoji="1"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오른쪽 중괄호[R] 20">
            <a:extLst>
              <a:ext uri="{FF2B5EF4-FFF2-40B4-BE49-F238E27FC236}">
                <a16:creationId xmlns:a16="http://schemas.microsoft.com/office/drawing/2014/main" id="{7F3458CE-CC66-2A4E-B7C0-696FB145F46E}"/>
              </a:ext>
            </a:extLst>
          </p:cNvPr>
          <p:cNvSpPr/>
          <p:nvPr/>
        </p:nvSpPr>
        <p:spPr>
          <a:xfrm flipH="1">
            <a:off x="3627159" y="4842417"/>
            <a:ext cx="117989" cy="1393013"/>
          </a:xfrm>
          <a:prstGeom prst="rightBrace">
            <a:avLst/>
          </a:prstGeom>
          <a:ln w="12700">
            <a:solidFill>
              <a:srgbClr val="404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오른쪽 중괄호[R] 21">
            <a:extLst>
              <a:ext uri="{FF2B5EF4-FFF2-40B4-BE49-F238E27FC236}">
                <a16:creationId xmlns:a16="http://schemas.microsoft.com/office/drawing/2014/main" id="{252F2DD0-6C40-AD46-B913-2571085D4AA9}"/>
              </a:ext>
            </a:extLst>
          </p:cNvPr>
          <p:cNvSpPr/>
          <p:nvPr/>
        </p:nvSpPr>
        <p:spPr>
          <a:xfrm rot="16200000" flipH="1">
            <a:off x="4050544" y="5947053"/>
            <a:ext cx="100591" cy="694769"/>
          </a:xfrm>
          <a:prstGeom prst="rightBrace">
            <a:avLst/>
          </a:prstGeom>
          <a:ln w="12700">
            <a:solidFill>
              <a:srgbClr val="404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0">
                <a:extLst>
                  <a:ext uri="{FF2B5EF4-FFF2-40B4-BE49-F238E27FC236}">
                    <a16:creationId xmlns:a16="http://schemas.microsoft.com/office/drawing/2014/main" id="{B46B3B4E-5A11-0B47-B909-001BFB448C26}"/>
                  </a:ext>
                </a:extLst>
              </p:cNvPr>
              <p:cNvSpPr txBox="1"/>
              <p:nvPr/>
            </p:nvSpPr>
            <p:spPr>
              <a:xfrm>
                <a:off x="7428736" y="4572381"/>
                <a:ext cx="246391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20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TextBox 80">
                <a:extLst>
                  <a:ext uri="{FF2B5EF4-FFF2-40B4-BE49-F238E27FC236}">
                    <a16:creationId xmlns:a16="http://schemas.microsoft.com/office/drawing/2014/main" id="{B46B3B4E-5A11-0B47-B909-001BFB448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736" y="4572381"/>
                <a:ext cx="246391" cy="28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EE1D5C3C-C221-9A43-9482-4E5C59B2DB74}"/>
                  </a:ext>
                </a:extLst>
              </p:cNvPr>
              <p:cNvSpPr txBox="1"/>
              <p:nvPr/>
            </p:nvSpPr>
            <p:spPr>
              <a:xfrm>
                <a:off x="3946007" y="4582247"/>
                <a:ext cx="355794" cy="242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1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EE1D5C3C-C221-9A43-9482-4E5C59B2D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007" y="4582247"/>
                <a:ext cx="355794" cy="2421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82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Occlusion Handling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50FDA5-F6F3-9A4B-AC3A-ACB5BBD16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15" y="1731600"/>
            <a:ext cx="6870023" cy="486067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181C16C-8960-3B4E-A244-786DA12AEAF9}"/>
              </a:ext>
            </a:extLst>
          </p:cNvPr>
          <p:cNvSpPr txBox="1">
            <a:spLocks/>
          </p:cNvSpPr>
          <p:nvPr/>
        </p:nvSpPr>
        <p:spPr>
          <a:xfrm>
            <a:off x="496111" y="1060316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Detailed architecture</a:t>
            </a: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EEE829B1-DDF0-EE47-8644-94C2031406B9}"/>
              </a:ext>
            </a:extLst>
          </p:cNvPr>
          <p:cNvSpPr txBox="1"/>
          <p:nvPr/>
        </p:nvSpPr>
        <p:spPr>
          <a:xfrm rot="16200000">
            <a:off x="689092" y="3510721"/>
            <a:ext cx="143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Input Image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80">
            <a:extLst>
              <a:ext uri="{FF2B5EF4-FFF2-40B4-BE49-F238E27FC236}">
                <a16:creationId xmlns:a16="http://schemas.microsoft.com/office/drawing/2014/main" id="{D78427E3-AE28-AC49-8395-562C842800AA}"/>
              </a:ext>
            </a:extLst>
          </p:cNvPr>
          <p:cNvSpPr txBox="1"/>
          <p:nvPr/>
        </p:nvSpPr>
        <p:spPr>
          <a:xfrm rot="16200000">
            <a:off x="474956" y="5468694"/>
            <a:ext cx="181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Ground Truth (BBs)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F01E77BD-E19E-274F-B682-CB5068774B1D}"/>
                  </a:ext>
                </a:extLst>
              </p:cNvPr>
              <p:cNvSpPr txBox="1"/>
              <p:nvPr/>
            </p:nvSpPr>
            <p:spPr>
              <a:xfrm rot="16200000">
                <a:off x="3148754" y="5408422"/>
                <a:ext cx="762675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=6</m:t>
                      </m:r>
                    </m:oMath>
                  </m:oMathPara>
                </a14:m>
                <a:endParaRPr kumimoji="1" lang="ko-KR" altLang="en-US" sz="1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F01E77BD-E19E-274F-B682-CB5068774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48754" y="5408422"/>
                <a:ext cx="762675" cy="258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0">
                <a:extLst>
                  <a:ext uri="{FF2B5EF4-FFF2-40B4-BE49-F238E27FC236}">
                    <a16:creationId xmlns:a16="http://schemas.microsoft.com/office/drawing/2014/main" id="{95A981A6-A286-6F48-BE15-C137AA8ACE1C}"/>
                  </a:ext>
                </a:extLst>
              </p:cNvPr>
              <p:cNvSpPr txBox="1"/>
              <p:nvPr/>
            </p:nvSpPr>
            <p:spPr>
              <a:xfrm>
                <a:off x="3799020" y="6338209"/>
                <a:ext cx="630310" cy="420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𝑁</m:t>
                      </m:r>
                      <m:r>
                        <a:rPr kumimoji="1" lang="en-US" altLang="ko-KR" sz="12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=3</m:t>
                      </m:r>
                    </m:oMath>
                  </m:oMathPara>
                </a14:m>
                <a:endParaRPr kumimoji="1" lang="ko-KR" altLang="en-US" sz="11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TextBox 80">
                <a:extLst>
                  <a:ext uri="{FF2B5EF4-FFF2-40B4-BE49-F238E27FC236}">
                    <a16:creationId xmlns:a16="http://schemas.microsoft.com/office/drawing/2014/main" id="{95A981A6-A286-6F48-BE15-C137AA8AC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20" y="6338209"/>
                <a:ext cx="630310" cy="420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A3F970B-E1CA-884D-AF44-AA15917FA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50532"/>
              </p:ext>
            </p:extLst>
          </p:nvPr>
        </p:nvGraphicFramePr>
        <p:xfrm>
          <a:off x="3750706" y="4840747"/>
          <a:ext cx="707247" cy="14017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85AB94C9-106A-DA49-B4FB-25F930CB2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7116187"/>
                  </p:ext>
                </p:extLst>
              </p:nvPr>
            </p:nvGraphicFramePr>
            <p:xfrm>
              <a:off x="3762616" y="4158749"/>
              <a:ext cx="1714055" cy="325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25702"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:r>
                            <a:rPr lang="en-US" altLang="ko-KR" sz="1200" b="0" dirty="0">
                              <a:solidFill>
                                <a:sysClr val="windowText" lastClr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</a:t>
                          </a:r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85AB94C9-106A-DA49-B4FB-25F930CB2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7116187"/>
                  </p:ext>
                </p:extLst>
              </p:nvPr>
            </p:nvGraphicFramePr>
            <p:xfrm>
              <a:off x="3762616" y="4158749"/>
              <a:ext cx="1714055" cy="325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2570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400000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r="-300000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2857" r="-189286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3704" r="-96296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:r>
                            <a:rPr lang="en-US" altLang="ko-KR" sz="1200" b="0" dirty="0">
                              <a:solidFill>
                                <a:sysClr val="windowText" lastClr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</a:t>
                          </a:r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F6B86DA4-67E3-E545-8653-8CDD98C6D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319409"/>
                  </p:ext>
                </p:extLst>
              </p:nvPr>
            </p:nvGraphicFramePr>
            <p:xfrm>
              <a:off x="5900790" y="4166257"/>
              <a:ext cx="2056435" cy="318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82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18193"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𝑀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ysClr val="windowText" lastClr="0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F6B86DA4-67E3-E545-8653-8CDD98C6D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319409"/>
                  </p:ext>
                </p:extLst>
              </p:nvPr>
            </p:nvGraphicFramePr>
            <p:xfrm>
              <a:off x="5900790" y="4166257"/>
              <a:ext cx="2056435" cy="318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82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1819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5854" r="-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503704" r="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F22DA2-F212-8B41-8931-43FEB271E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658633"/>
              </p:ext>
            </p:extLst>
          </p:nvPr>
        </p:nvGraphicFramePr>
        <p:xfrm>
          <a:off x="7186648" y="4854102"/>
          <a:ext cx="711528" cy="13900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80">
            <a:extLst>
              <a:ext uri="{FF2B5EF4-FFF2-40B4-BE49-F238E27FC236}">
                <a16:creationId xmlns:a16="http://schemas.microsoft.com/office/drawing/2014/main" id="{AB5889EB-3EDE-1743-BC03-B61A4BF6F2D1}"/>
              </a:ext>
            </a:extLst>
          </p:cNvPr>
          <p:cNvSpPr txBox="1"/>
          <p:nvPr/>
        </p:nvSpPr>
        <p:spPr>
          <a:xfrm>
            <a:off x="5656114" y="2441402"/>
            <a:ext cx="170720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Output tensor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82">
                <a:extLst>
                  <a:ext uri="{FF2B5EF4-FFF2-40B4-BE49-F238E27FC236}">
                    <a16:creationId xmlns:a16="http://schemas.microsoft.com/office/drawing/2014/main" id="{8A89DE67-4964-7B49-8C79-CE7359A84CD4}"/>
                  </a:ext>
                </a:extLst>
              </p:cNvPr>
              <p:cNvSpPr txBox="1"/>
              <p:nvPr/>
            </p:nvSpPr>
            <p:spPr>
              <a:xfrm>
                <a:off x="4689966" y="5335801"/>
                <a:ext cx="1246836" cy="35753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 smtClean="0">
                              <a:solidFill>
                                <a:srgbClr val="3F7AE5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>
                              <a:solidFill>
                                <a:srgbClr val="3F7AE5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600" b="0" i="1">
                              <a:solidFill>
                                <a:srgbClr val="3F7AE5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𝑝𝑒𝑟𝑠𝑜𝑛</m:t>
                          </m:r>
                        </m:sub>
                      </m:sSub>
                    </m:oMath>
                  </m:oMathPara>
                </a14:m>
                <a:endParaRPr kumimoji="1" lang="ko-KR" altLang="en-US" sz="1600" dirty="0">
                  <a:solidFill>
                    <a:srgbClr val="3F7AE5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6" name="텍스트 상자 82">
                <a:extLst>
                  <a:ext uri="{FF2B5EF4-FFF2-40B4-BE49-F238E27FC236}">
                    <a16:creationId xmlns:a16="http://schemas.microsoft.com/office/drawing/2014/main" id="{8A89DE67-4964-7B49-8C79-CE7359A84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966" y="5335801"/>
                <a:ext cx="1246836" cy="357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80">
                <a:extLst>
                  <a:ext uri="{FF2B5EF4-FFF2-40B4-BE49-F238E27FC236}">
                    <a16:creationId xmlns:a16="http://schemas.microsoft.com/office/drawing/2014/main" id="{69C731F9-7B1D-ED42-A8F0-CF54BB3DA6B2}"/>
                  </a:ext>
                </a:extLst>
              </p:cNvPr>
              <p:cNvSpPr txBox="1"/>
              <p:nvPr/>
            </p:nvSpPr>
            <p:spPr>
              <a:xfrm>
                <a:off x="5527695" y="6016246"/>
                <a:ext cx="669512" cy="362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</m:t>
                          </m:r>
                          <m:r>
                            <a:rPr kumimoji="1" lang="en-US" altLang="ko-KR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,(</m:t>
                          </m:r>
                          <m:r>
                            <a:rPr kumimoji="1" lang="en-US" altLang="ko-KR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𝑖𝑗𝑘</m:t>
                          </m:r>
                          <m:r>
                            <a:rPr kumimoji="1" lang="en-US" altLang="ko-KR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ko-KR" alt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TextBox 80">
                <a:extLst>
                  <a:ext uri="{FF2B5EF4-FFF2-40B4-BE49-F238E27FC236}">
                    <a16:creationId xmlns:a16="http://schemas.microsoft.com/office/drawing/2014/main" id="{69C731F9-7B1D-ED42-A8F0-CF54BB3D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695" y="6016246"/>
                <a:ext cx="669512" cy="362279"/>
              </a:xfrm>
              <a:prstGeom prst="rect">
                <a:avLst/>
              </a:prstGeom>
              <a:blipFill>
                <a:blip r:embed="rId9"/>
                <a:stretch>
                  <a:fillRect l="-7407"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80">
            <a:extLst>
              <a:ext uri="{FF2B5EF4-FFF2-40B4-BE49-F238E27FC236}">
                <a16:creationId xmlns:a16="http://schemas.microsoft.com/office/drawing/2014/main" id="{88576762-F15C-B649-9E0B-754F2A0A3A94}"/>
              </a:ext>
            </a:extLst>
          </p:cNvPr>
          <p:cNvSpPr txBox="1"/>
          <p:nvPr/>
        </p:nvSpPr>
        <p:spPr>
          <a:xfrm>
            <a:off x="6018938" y="4709286"/>
            <a:ext cx="92680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400" dirty="0">
                <a:solidFill>
                  <a:srgbClr val="3F7AE5"/>
                </a:solidFill>
                <a:latin typeface="Times New Roman" charset="0"/>
                <a:ea typeface="Times New Roman" charset="0"/>
                <a:cs typeface="Times New Roman" charset="0"/>
              </a:rPr>
              <a:t>Part score</a:t>
            </a:r>
            <a:br>
              <a:rPr kumimoji="1" lang="en-US" altLang="ko-KR" sz="1400" dirty="0">
                <a:solidFill>
                  <a:srgbClr val="3F7AE5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ko-KR" sz="1400" dirty="0">
                <a:solidFill>
                  <a:srgbClr val="3F7AE5"/>
                </a:solidFill>
                <a:latin typeface="Times New Roman" charset="0"/>
                <a:ea typeface="Times New Roman" charset="0"/>
                <a:cs typeface="Times New Roman" charset="0"/>
              </a:rPr>
              <a:t>generator</a:t>
            </a:r>
            <a:endParaRPr kumimoji="1" lang="ko-KR" altLang="en-US" sz="1600" dirty="0">
              <a:solidFill>
                <a:srgbClr val="3F7AE5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TextBox 80">
            <a:extLst>
              <a:ext uri="{FF2B5EF4-FFF2-40B4-BE49-F238E27FC236}">
                <a16:creationId xmlns:a16="http://schemas.microsoft.com/office/drawing/2014/main" id="{08ECE53E-CEC3-1443-87D4-DDA3A0F06346}"/>
              </a:ext>
            </a:extLst>
          </p:cNvPr>
          <p:cNvSpPr txBox="1"/>
          <p:nvPr/>
        </p:nvSpPr>
        <p:spPr>
          <a:xfrm>
            <a:off x="4771284" y="4799560"/>
            <a:ext cx="106003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Refinement</a:t>
            </a:r>
            <a:endParaRPr kumimoji="1" lang="ko-KR" altLang="en-US" sz="16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80">
            <a:extLst>
              <a:ext uri="{FF2B5EF4-FFF2-40B4-BE49-F238E27FC236}">
                <a16:creationId xmlns:a16="http://schemas.microsoft.com/office/drawing/2014/main" id="{D9D7994C-B61B-494A-AA50-CE54AC29AABB}"/>
              </a:ext>
            </a:extLst>
          </p:cNvPr>
          <p:cNvSpPr txBox="1"/>
          <p:nvPr/>
        </p:nvSpPr>
        <p:spPr>
          <a:xfrm>
            <a:off x="4864324" y="1740580"/>
            <a:ext cx="19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Base Network</a:t>
            </a:r>
            <a:endParaRPr kumimoji="1"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오른쪽 중괄호[R] 20">
            <a:extLst>
              <a:ext uri="{FF2B5EF4-FFF2-40B4-BE49-F238E27FC236}">
                <a16:creationId xmlns:a16="http://schemas.microsoft.com/office/drawing/2014/main" id="{7F3458CE-CC66-2A4E-B7C0-696FB145F46E}"/>
              </a:ext>
            </a:extLst>
          </p:cNvPr>
          <p:cNvSpPr/>
          <p:nvPr/>
        </p:nvSpPr>
        <p:spPr>
          <a:xfrm flipH="1">
            <a:off x="3627159" y="4842417"/>
            <a:ext cx="117989" cy="1393013"/>
          </a:xfrm>
          <a:prstGeom prst="rightBrace">
            <a:avLst/>
          </a:prstGeom>
          <a:ln w="12700">
            <a:solidFill>
              <a:srgbClr val="404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오른쪽 중괄호[R] 21">
            <a:extLst>
              <a:ext uri="{FF2B5EF4-FFF2-40B4-BE49-F238E27FC236}">
                <a16:creationId xmlns:a16="http://schemas.microsoft.com/office/drawing/2014/main" id="{252F2DD0-6C40-AD46-B913-2571085D4AA9}"/>
              </a:ext>
            </a:extLst>
          </p:cNvPr>
          <p:cNvSpPr/>
          <p:nvPr/>
        </p:nvSpPr>
        <p:spPr>
          <a:xfrm rot="16200000" flipH="1">
            <a:off x="4050544" y="5947053"/>
            <a:ext cx="100591" cy="694769"/>
          </a:xfrm>
          <a:prstGeom prst="rightBrace">
            <a:avLst/>
          </a:prstGeom>
          <a:ln w="12700">
            <a:solidFill>
              <a:srgbClr val="404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0">
                <a:extLst>
                  <a:ext uri="{FF2B5EF4-FFF2-40B4-BE49-F238E27FC236}">
                    <a16:creationId xmlns:a16="http://schemas.microsoft.com/office/drawing/2014/main" id="{B46B3B4E-5A11-0B47-B909-001BFB448C26}"/>
                  </a:ext>
                </a:extLst>
              </p:cNvPr>
              <p:cNvSpPr txBox="1"/>
              <p:nvPr/>
            </p:nvSpPr>
            <p:spPr>
              <a:xfrm>
                <a:off x="7428736" y="4572381"/>
                <a:ext cx="246391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20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TextBox 80">
                <a:extLst>
                  <a:ext uri="{FF2B5EF4-FFF2-40B4-BE49-F238E27FC236}">
                    <a16:creationId xmlns:a16="http://schemas.microsoft.com/office/drawing/2014/main" id="{B46B3B4E-5A11-0B47-B909-001BFB448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736" y="4572381"/>
                <a:ext cx="246391" cy="28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EE1D5C3C-C221-9A43-9482-4E5C59B2DB74}"/>
                  </a:ext>
                </a:extLst>
              </p:cNvPr>
              <p:cNvSpPr txBox="1"/>
              <p:nvPr/>
            </p:nvSpPr>
            <p:spPr>
              <a:xfrm>
                <a:off x="3946007" y="4582247"/>
                <a:ext cx="355794" cy="242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1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EE1D5C3C-C221-9A43-9482-4E5C59B2D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007" y="4582247"/>
                <a:ext cx="355794" cy="2421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709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4582B0-B29D-5F49-8236-1C586D535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0" y="1731600"/>
            <a:ext cx="6868799" cy="4859806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Occlusion Handling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81C16C-8960-3B4E-A244-786DA12AEAF9}"/>
              </a:ext>
            </a:extLst>
          </p:cNvPr>
          <p:cNvSpPr txBox="1">
            <a:spLocks/>
          </p:cNvSpPr>
          <p:nvPr/>
        </p:nvSpPr>
        <p:spPr>
          <a:xfrm>
            <a:off x="496111" y="1060316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Two types of part score (generator)</a:t>
            </a:r>
          </a:p>
          <a:p>
            <a:pPr latinLnBrk="0">
              <a:lnSpc>
                <a:spcPct val="120000"/>
              </a:lnSpc>
              <a:spcBef>
                <a:spcPct val="20000"/>
              </a:spcBef>
              <a:defRPr/>
            </a:pPr>
            <a:endParaRPr lang="en-US" altLang="ko-KR" sz="2400" dirty="0">
              <a:cs typeface="Arial" pitchFamily="34" charset="0"/>
            </a:endParaRPr>
          </a:p>
        </p:txBody>
      </p:sp>
      <p:sp>
        <p:nvSpPr>
          <p:cNvPr id="7" name="TextBox 80">
            <a:extLst>
              <a:ext uri="{FF2B5EF4-FFF2-40B4-BE49-F238E27FC236}">
                <a16:creationId xmlns:a16="http://schemas.microsoft.com/office/drawing/2014/main" id="{EEE829B1-DDF0-EE47-8644-94C2031406B9}"/>
              </a:ext>
            </a:extLst>
          </p:cNvPr>
          <p:cNvSpPr txBox="1"/>
          <p:nvPr/>
        </p:nvSpPr>
        <p:spPr>
          <a:xfrm rot="16200000">
            <a:off x="689092" y="3510721"/>
            <a:ext cx="143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>
                    <a:lumMod val="8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Input Image</a:t>
            </a:r>
            <a:endParaRPr kumimoji="1" lang="ko-KR" altLang="en-US" sz="1600" dirty="0">
              <a:solidFill>
                <a:schemeClr val="bg1">
                  <a:lumMod val="8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80">
            <a:extLst>
              <a:ext uri="{FF2B5EF4-FFF2-40B4-BE49-F238E27FC236}">
                <a16:creationId xmlns:a16="http://schemas.microsoft.com/office/drawing/2014/main" id="{D78427E3-AE28-AC49-8395-562C842800AA}"/>
              </a:ext>
            </a:extLst>
          </p:cNvPr>
          <p:cNvSpPr txBox="1"/>
          <p:nvPr/>
        </p:nvSpPr>
        <p:spPr>
          <a:xfrm rot="16200000">
            <a:off x="474956" y="5468694"/>
            <a:ext cx="181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>
                    <a:lumMod val="8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Ground Truth (BBs)</a:t>
            </a:r>
            <a:endParaRPr kumimoji="1" lang="ko-KR" altLang="en-US" sz="1600" dirty="0">
              <a:solidFill>
                <a:schemeClr val="bg1">
                  <a:lumMod val="8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F01E77BD-E19E-274F-B682-CB5068774B1D}"/>
                  </a:ext>
                </a:extLst>
              </p:cNvPr>
              <p:cNvSpPr txBox="1"/>
              <p:nvPr/>
            </p:nvSpPr>
            <p:spPr>
              <a:xfrm rot="16200000">
                <a:off x="3148754" y="5408422"/>
                <a:ext cx="762675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kumimoji="1" lang="en-US" altLang="ko-KR" sz="12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=6</m:t>
                      </m:r>
                    </m:oMath>
                  </m:oMathPara>
                </a14:m>
                <a:endParaRPr kumimoji="1" lang="ko-KR" altLang="en-US" sz="1100" dirty="0">
                  <a:solidFill>
                    <a:schemeClr val="bg1">
                      <a:lumMod val="8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F01E77BD-E19E-274F-B682-CB5068774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48754" y="5408422"/>
                <a:ext cx="762675" cy="258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0">
                <a:extLst>
                  <a:ext uri="{FF2B5EF4-FFF2-40B4-BE49-F238E27FC236}">
                    <a16:creationId xmlns:a16="http://schemas.microsoft.com/office/drawing/2014/main" id="{95A981A6-A286-6F48-BE15-C137AA8ACE1C}"/>
                  </a:ext>
                </a:extLst>
              </p:cNvPr>
              <p:cNvSpPr txBox="1"/>
              <p:nvPr/>
            </p:nvSpPr>
            <p:spPr>
              <a:xfrm>
                <a:off x="3799020" y="6338209"/>
                <a:ext cx="630310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𝑁</m:t>
                      </m:r>
                      <m:r>
                        <a:rPr kumimoji="1" lang="en-US" altLang="ko-KR" sz="12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=3</m:t>
                      </m:r>
                    </m:oMath>
                  </m:oMathPara>
                </a14:m>
                <a:endParaRPr kumimoji="1" lang="ko-KR" altLang="en-US" sz="1100" dirty="0">
                  <a:solidFill>
                    <a:schemeClr val="bg1">
                      <a:lumMod val="8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TextBox 80">
                <a:extLst>
                  <a:ext uri="{FF2B5EF4-FFF2-40B4-BE49-F238E27FC236}">
                    <a16:creationId xmlns:a16="http://schemas.microsoft.com/office/drawing/2014/main" id="{95A981A6-A286-6F48-BE15-C137AA8AC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20" y="6338209"/>
                <a:ext cx="630310" cy="258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A3F970B-E1CA-884D-AF44-AA15917FA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754072"/>
              </p:ext>
            </p:extLst>
          </p:nvPr>
        </p:nvGraphicFramePr>
        <p:xfrm>
          <a:off x="3750706" y="4840747"/>
          <a:ext cx="707247" cy="14017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85AB94C9-106A-DA49-B4FB-25F930CB2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2550549"/>
                  </p:ext>
                </p:extLst>
              </p:nvPr>
            </p:nvGraphicFramePr>
            <p:xfrm>
              <a:off x="3762616" y="4158749"/>
              <a:ext cx="1714055" cy="325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25702"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:r>
                            <a:rPr lang="en-US" altLang="ko-KR" sz="1200" b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</a:t>
                          </a:r>
                          <a:endParaRPr lang="ko-KR" altLang="en-US" sz="12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85AB94C9-106A-DA49-B4FB-25F930CB2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2550549"/>
                  </p:ext>
                </p:extLst>
              </p:nvPr>
            </p:nvGraphicFramePr>
            <p:xfrm>
              <a:off x="3762616" y="4158749"/>
              <a:ext cx="1714055" cy="325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8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4281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2570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400000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r="-300000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2857" r="-189286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3704" r="-96296" b="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70000"/>
                            </a:lnSpc>
                          </a:pPr>
                          <a:r>
                            <a:rPr lang="en-US" altLang="ko-KR" sz="1200" b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</a:t>
                          </a:r>
                          <a:endParaRPr lang="ko-KR" altLang="en-US" sz="12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F6B86DA4-67E3-E545-8653-8CDD98C6D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0717117"/>
                  </p:ext>
                </p:extLst>
              </p:nvPr>
            </p:nvGraphicFramePr>
            <p:xfrm>
              <a:off x="5900790" y="4166257"/>
              <a:ext cx="2056435" cy="318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82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18193"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dist" latinLnBrk="1">
                            <a:lnSpc>
                              <a:spcPct val="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𝑀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F6B86DA4-67E3-E545-8653-8CDD98C6D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0717117"/>
                  </p:ext>
                </p:extLst>
              </p:nvPr>
            </p:nvGraphicFramePr>
            <p:xfrm>
              <a:off x="5900790" y="4166257"/>
              <a:ext cx="2056435" cy="318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82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4273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1819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5854" r="-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503704" r="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F22DA2-F212-8B41-8931-43FEB271E8A6}"/>
              </a:ext>
            </a:extLst>
          </p:cNvPr>
          <p:cNvGraphicFramePr>
            <a:graphicFrameLocks noGrp="1"/>
          </p:cNvGraphicFramePr>
          <p:nvPr/>
        </p:nvGraphicFramePr>
        <p:xfrm>
          <a:off x="7186648" y="4854102"/>
          <a:ext cx="711528" cy="13900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10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80">
            <a:extLst>
              <a:ext uri="{FF2B5EF4-FFF2-40B4-BE49-F238E27FC236}">
                <a16:creationId xmlns:a16="http://schemas.microsoft.com/office/drawing/2014/main" id="{AB5889EB-3EDE-1743-BC03-B61A4BF6F2D1}"/>
              </a:ext>
            </a:extLst>
          </p:cNvPr>
          <p:cNvSpPr txBox="1"/>
          <p:nvPr/>
        </p:nvSpPr>
        <p:spPr>
          <a:xfrm>
            <a:off x="5656114" y="2441402"/>
            <a:ext cx="170720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Output tensor</a:t>
            </a:r>
            <a:endParaRPr kumimoji="1" lang="ko-KR" altLang="en-US" sz="1400" dirty="0">
              <a:solidFill>
                <a:schemeClr val="bg1">
                  <a:lumMod val="8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82">
                <a:extLst>
                  <a:ext uri="{FF2B5EF4-FFF2-40B4-BE49-F238E27FC236}">
                    <a16:creationId xmlns:a16="http://schemas.microsoft.com/office/drawing/2014/main" id="{8A89DE67-4964-7B49-8C79-CE7359A84CD4}"/>
                  </a:ext>
                </a:extLst>
              </p:cNvPr>
              <p:cNvSpPr txBox="1"/>
              <p:nvPr/>
            </p:nvSpPr>
            <p:spPr>
              <a:xfrm>
                <a:off x="4689966" y="5335801"/>
                <a:ext cx="1246836" cy="35753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 smtClean="0">
                              <a:solidFill>
                                <a:srgbClr val="3F7AE5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>
                              <a:solidFill>
                                <a:srgbClr val="3F7AE5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600" b="0" i="1">
                              <a:solidFill>
                                <a:srgbClr val="3F7AE5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𝑝𝑒𝑟𝑠𝑜𝑛</m:t>
                          </m:r>
                        </m:sub>
                      </m:sSub>
                    </m:oMath>
                  </m:oMathPara>
                </a14:m>
                <a:endParaRPr kumimoji="1" lang="ko-KR" altLang="en-US" sz="1600" dirty="0">
                  <a:solidFill>
                    <a:srgbClr val="3F7AE5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6" name="텍스트 상자 82">
                <a:extLst>
                  <a:ext uri="{FF2B5EF4-FFF2-40B4-BE49-F238E27FC236}">
                    <a16:creationId xmlns:a16="http://schemas.microsoft.com/office/drawing/2014/main" id="{8A89DE67-4964-7B49-8C79-CE7359A84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966" y="5335801"/>
                <a:ext cx="1246836" cy="357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80">
                <a:extLst>
                  <a:ext uri="{FF2B5EF4-FFF2-40B4-BE49-F238E27FC236}">
                    <a16:creationId xmlns:a16="http://schemas.microsoft.com/office/drawing/2014/main" id="{69C731F9-7B1D-ED42-A8F0-CF54BB3DA6B2}"/>
                  </a:ext>
                </a:extLst>
              </p:cNvPr>
              <p:cNvSpPr txBox="1"/>
              <p:nvPr/>
            </p:nvSpPr>
            <p:spPr>
              <a:xfrm>
                <a:off x="5527695" y="6016246"/>
                <a:ext cx="669512" cy="362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ko-KR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</m:t>
                          </m:r>
                          <m:r>
                            <a:rPr kumimoji="1" lang="en-US" altLang="ko-KR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,(</m:t>
                          </m:r>
                          <m:r>
                            <a:rPr kumimoji="1" lang="en-US" altLang="ko-KR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𝑖𝑗𝑘</m:t>
                          </m:r>
                          <m:r>
                            <a:rPr kumimoji="1" lang="en-US" altLang="ko-KR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ko-KR" altLang="en-US" sz="1600" dirty="0">
                  <a:solidFill>
                    <a:schemeClr val="bg1">
                      <a:lumMod val="8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TextBox 80">
                <a:extLst>
                  <a:ext uri="{FF2B5EF4-FFF2-40B4-BE49-F238E27FC236}">
                    <a16:creationId xmlns:a16="http://schemas.microsoft.com/office/drawing/2014/main" id="{69C731F9-7B1D-ED42-A8F0-CF54BB3DA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695" y="6016246"/>
                <a:ext cx="669512" cy="362279"/>
              </a:xfrm>
              <a:prstGeom prst="rect">
                <a:avLst/>
              </a:prstGeom>
              <a:blipFill>
                <a:blip r:embed="rId9"/>
                <a:stretch>
                  <a:fillRect l="-7407"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80">
            <a:extLst>
              <a:ext uri="{FF2B5EF4-FFF2-40B4-BE49-F238E27FC236}">
                <a16:creationId xmlns:a16="http://schemas.microsoft.com/office/drawing/2014/main" id="{88576762-F15C-B649-9E0B-754F2A0A3A94}"/>
              </a:ext>
            </a:extLst>
          </p:cNvPr>
          <p:cNvSpPr txBox="1"/>
          <p:nvPr/>
        </p:nvSpPr>
        <p:spPr>
          <a:xfrm>
            <a:off x="6018938" y="4709286"/>
            <a:ext cx="92680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400" dirty="0">
                <a:solidFill>
                  <a:srgbClr val="3F7AE5"/>
                </a:solidFill>
                <a:latin typeface="Times New Roman" charset="0"/>
                <a:ea typeface="Times New Roman" charset="0"/>
                <a:cs typeface="Times New Roman" charset="0"/>
              </a:rPr>
              <a:t>Part score</a:t>
            </a:r>
            <a:br>
              <a:rPr kumimoji="1" lang="en-US" altLang="ko-KR" sz="1400" dirty="0">
                <a:solidFill>
                  <a:srgbClr val="3F7AE5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ko-KR" sz="1400" dirty="0">
                <a:solidFill>
                  <a:srgbClr val="3F7AE5"/>
                </a:solidFill>
                <a:latin typeface="Times New Roman" charset="0"/>
                <a:ea typeface="Times New Roman" charset="0"/>
                <a:cs typeface="Times New Roman" charset="0"/>
              </a:rPr>
              <a:t>generator</a:t>
            </a:r>
            <a:endParaRPr kumimoji="1" lang="ko-KR" altLang="en-US" sz="1600" dirty="0">
              <a:solidFill>
                <a:srgbClr val="3F7AE5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TextBox 80">
            <a:extLst>
              <a:ext uri="{FF2B5EF4-FFF2-40B4-BE49-F238E27FC236}">
                <a16:creationId xmlns:a16="http://schemas.microsoft.com/office/drawing/2014/main" id="{08ECE53E-CEC3-1443-87D4-DDA3A0F06346}"/>
              </a:ext>
            </a:extLst>
          </p:cNvPr>
          <p:cNvSpPr txBox="1"/>
          <p:nvPr/>
        </p:nvSpPr>
        <p:spPr>
          <a:xfrm>
            <a:off x="4771284" y="4799560"/>
            <a:ext cx="106003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>
                    <a:lumMod val="8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Refinement</a:t>
            </a:r>
            <a:endParaRPr kumimoji="1" lang="ko-KR" altLang="en-US" sz="1600" dirty="0">
              <a:solidFill>
                <a:schemeClr val="bg1">
                  <a:lumMod val="8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80">
            <a:extLst>
              <a:ext uri="{FF2B5EF4-FFF2-40B4-BE49-F238E27FC236}">
                <a16:creationId xmlns:a16="http://schemas.microsoft.com/office/drawing/2014/main" id="{D9D7994C-B61B-494A-AA50-CE54AC29AABB}"/>
              </a:ext>
            </a:extLst>
          </p:cNvPr>
          <p:cNvSpPr txBox="1"/>
          <p:nvPr/>
        </p:nvSpPr>
        <p:spPr>
          <a:xfrm>
            <a:off x="4864324" y="1740580"/>
            <a:ext cx="19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Base Network</a:t>
            </a:r>
            <a:endParaRPr kumimoji="1" lang="ko-KR" altLang="en-US" sz="1600" b="1" dirty="0">
              <a:solidFill>
                <a:schemeClr val="bg1">
                  <a:lumMod val="8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오른쪽 중괄호[R] 20">
            <a:extLst>
              <a:ext uri="{FF2B5EF4-FFF2-40B4-BE49-F238E27FC236}">
                <a16:creationId xmlns:a16="http://schemas.microsoft.com/office/drawing/2014/main" id="{7F3458CE-CC66-2A4E-B7C0-696FB145F46E}"/>
              </a:ext>
            </a:extLst>
          </p:cNvPr>
          <p:cNvSpPr/>
          <p:nvPr/>
        </p:nvSpPr>
        <p:spPr>
          <a:xfrm flipH="1">
            <a:off x="3627159" y="4842417"/>
            <a:ext cx="117989" cy="1393013"/>
          </a:xfrm>
          <a:prstGeom prst="rightBrac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오른쪽 중괄호[R] 21">
            <a:extLst>
              <a:ext uri="{FF2B5EF4-FFF2-40B4-BE49-F238E27FC236}">
                <a16:creationId xmlns:a16="http://schemas.microsoft.com/office/drawing/2014/main" id="{252F2DD0-6C40-AD46-B913-2571085D4AA9}"/>
              </a:ext>
            </a:extLst>
          </p:cNvPr>
          <p:cNvSpPr/>
          <p:nvPr/>
        </p:nvSpPr>
        <p:spPr>
          <a:xfrm rot="16200000" flipH="1">
            <a:off x="4050544" y="5947053"/>
            <a:ext cx="100591" cy="694769"/>
          </a:xfrm>
          <a:prstGeom prst="rightBrac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0">
                <a:extLst>
                  <a:ext uri="{FF2B5EF4-FFF2-40B4-BE49-F238E27FC236}">
                    <a16:creationId xmlns:a16="http://schemas.microsoft.com/office/drawing/2014/main" id="{B46B3B4E-5A11-0B47-B909-001BFB448C26}"/>
                  </a:ext>
                </a:extLst>
              </p:cNvPr>
              <p:cNvSpPr txBox="1"/>
              <p:nvPr/>
            </p:nvSpPr>
            <p:spPr>
              <a:xfrm>
                <a:off x="7428736" y="4572381"/>
                <a:ext cx="246391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20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TextBox 80">
                <a:extLst>
                  <a:ext uri="{FF2B5EF4-FFF2-40B4-BE49-F238E27FC236}">
                    <a16:creationId xmlns:a16="http://schemas.microsoft.com/office/drawing/2014/main" id="{B46B3B4E-5A11-0B47-B909-001BFB448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736" y="4572381"/>
                <a:ext cx="246391" cy="28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EE1D5C3C-C221-9A43-9482-4E5C59B2DB74}"/>
                  </a:ext>
                </a:extLst>
              </p:cNvPr>
              <p:cNvSpPr txBox="1"/>
              <p:nvPr/>
            </p:nvSpPr>
            <p:spPr>
              <a:xfrm>
                <a:off x="3946007" y="4582247"/>
                <a:ext cx="355794" cy="242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12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solidFill>
                    <a:schemeClr val="bg1">
                      <a:lumMod val="8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EE1D5C3C-C221-9A43-9482-4E5C59B2D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007" y="4582247"/>
                <a:ext cx="355794" cy="2421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587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Occlusion Handling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81C16C-8960-3B4E-A244-786DA12AEAF9}"/>
              </a:ext>
            </a:extLst>
          </p:cNvPr>
          <p:cNvSpPr txBox="1">
            <a:spLocks/>
          </p:cNvSpPr>
          <p:nvPr/>
        </p:nvSpPr>
        <p:spPr>
          <a:xfrm>
            <a:off x="496111" y="1060316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Two types of part score (generator)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13C7C55-ED54-784C-8046-DE54D5924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2095" r="1" b="2028"/>
          <a:stretch/>
        </p:blipFill>
        <p:spPr>
          <a:xfrm>
            <a:off x="1921947" y="3949235"/>
            <a:ext cx="5786499" cy="2649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0">
                <a:extLst>
                  <a:ext uri="{FF2B5EF4-FFF2-40B4-BE49-F238E27FC236}">
                    <a16:creationId xmlns:a16="http://schemas.microsoft.com/office/drawing/2014/main" id="{300FAB22-AEC7-D442-BA4A-ED66F27F13D4}"/>
                  </a:ext>
                </a:extLst>
              </p:cNvPr>
              <p:cNvSpPr txBox="1"/>
              <p:nvPr/>
            </p:nvSpPr>
            <p:spPr>
              <a:xfrm>
                <a:off x="2166239" y="4533739"/>
                <a:ext cx="246391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20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80">
                <a:extLst>
                  <a:ext uri="{FF2B5EF4-FFF2-40B4-BE49-F238E27FC236}">
                    <a16:creationId xmlns:a16="http://schemas.microsoft.com/office/drawing/2014/main" id="{300FAB22-AEC7-D442-BA4A-ED66F27F1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239" y="4533739"/>
                <a:ext cx="246391" cy="28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36AA554-8C4E-A442-B0D3-D63AD7E7B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46999"/>
              </p:ext>
            </p:extLst>
          </p:nvPr>
        </p:nvGraphicFramePr>
        <p:xfrm>
          <a:off x="1964067" y="4779254"/>
          <a:ext cx="594000" cy="11842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텍스트 상자 8">
                <a:extLst>
                  <a:ext uri="{FF2B5EF4-FFF2-40B4-BE49-F238E27FC236}">
                    <a16:creationId xmlns:a16="http://schemas.microsoft.com/office/drawing/2014/main" id="{D6386118-D81F-494B-957F-F4492591EA74}"/>
                  </a:ext>
                </a:extLst>
              </p:cNvPr>
              <p:cNvSpPr txBox="1"/>
              <p:nvPr/>
            </p:nvSpPr>
            <p:spPr>
              <a:xfrm>
                <a:off x="7135844" y="5160548"/>
                <a:ext cx="639823" cy="3270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𝑝𝑒𝑟𝑠𝑜𝑛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" name="텍스트 상자 8">
                <a:extLst>
                  <a:ext uri="{FF2B5EF4-FFF2-40B4-BE49-F238E27FC236}">
                    <a16:creationId xmlns:a16="http://schemas.microsoft.com/office/drawing/2014/main" id="{D6386118-D81F-494B-957F-F4492591E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844" y="5160548"/>
                <a:ext cx="639823" cy="327077"/>
              </a:xfrm>
              <a:prstGeom prst="rect">
                <a:avLst/>
              </a:prstGeom>
              <a:blipFill>
                <a:blip r:embed="rId5"/>
                <a:stretch>
                  <a:fillRect l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80">
                <a:extLst>
                  <a:ext uri="{FF2B5EF4-FFF2-40B4-BE49-F238E27FC236}">
                    <a16:creationId xmlns:a16="http://schemas.microsoft.com/office/drawing/2014/main" id="{8B884AF7-8146-CB46-BE44-4870B65883D0}"/>
                  </a:ext>
                </a:extLst>
              </p:cNvPr>
              <p:cNvSpPr txBox="1"/>
              <p:nvPr/>
            </p:nvSpPr>
            <p:spPr>
              <a:xfrm>
                <a:off x="4979654" y="4504409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80">
                <a:extLst>
                  <a:ext uri="{FF2B5EF4-FFF2-40B4-BE49-F238E27FC236}">
                    <a16:creationId xmlns:a16="http://schemas.microsoft.com/office/drawing/2014/main" id="{8B884AF7-8146-CB46-BE44-4870B658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4504409"/>
                <a:ext cx="24639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80">
                <a:extLst>
                  <a:ext uri="{FF2B5EF4-FFF2-40B4-BE49-F238E27FC236}">
                    <a16:creationId xmlns:a16="http://schemas.microsoft.com/office/drawing/2014/main" id="{984ACFE4-D5B4-E344-AEB6-3D1A2FEC8DA9}"/>
                  </a:ext>
                </a:extLst>
              </p:cNvPr>
              <p:cNvSpPr txBox="1"/>
              <p:nvPr/>
            </p:nvSpPr>
            <p:spPr>
              <a:xfrm>
                <a:off x="4979654" y="4784133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TextBox 80">
                <a:extLst>
                  <a:ext uri="{FF2B5EF4-FFF2-40B4-BE49-F238E27FC236}">
                    <a16:creationId xmlns:a16="http://schemas.microsoft.com/office/drawing/2014/main" id="{984ACFE4-D5B4-E344-AEB6-3D1A2FEC8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4784133"/>
                <a:ext cx="24639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80">
                <a:extLst>
                  <a:ext uri="{FF2B5EF4-FFF2-40B4-BE49-F238E27FC236}">
                    <a16:creationId xmlns:a16="http://schemas.microsoft.com/office/drawing/2014/main" id="{BD76FC7E-6DC7-4F45-870C-7BD20245EAC5}"/>
                  </a:ext>
                </a:extLst>
              </p:cNvPr>
              <p:cNvSpPr txBox="1"/>
              <p:nvPr/>
            </p:nvSpPr>
            <p:spPr>
              <a:xfrm>
                <a:off x="4979654" y="5899472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1" name="TextBox 80">
                <a:extLst>
                  <a:ext uri="{FF2B5EF4-FFF2-40B4-BE49-F238E27FC236}">
                    <a16:creationId xmlns:a16="http://schemas.microsoft.com/office/drawing/2014/main" id="{BD76FC7E-6DC7-4F45-870C-7BD20245E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5899472"/>
                <a:ext cx="24639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80">
                <a:extLst>
                  <a:ext uri="{FF2B5EF4-FFF2-40B4-BE49-F238E27FC236}">
                    <a16:creationId xmlns:a16="http://schemas.microsoft.com/office/drawing/2014/main" id="{DC550938-4626-6344-AC5A-26C7F130EFA8}"/>
                  </a:ext>
                </a:extLst>
              </p:cNvPr>
              <p:cNvSpPr txBox="1"/>
              <p:nvPr/>
            </p:nvSpPr>
            <p:spPr>
              <a:xfrm>
                <a:off x="3962611" y="4692629"/>
                <a:ext cx="2463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ko-KR" altLang="en-US" sz="1000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2" name="TextBox 80">
                <a:extLst>
                  <a:ext uri="{FF2B5EF4-FFF2-40B4-BE49-F238E27FC236}">
                    <a16:creationId xmlns:a16="http://schemas.microsoft.com/office/drawing/2014/main" id="{DC550938-4626-6344-AC5A-26C7F130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11" y="4692629"/>
                <a:ext cx="246391" cy="246221"/>
              </a:xfrm>
              <a:prstGeom prst="rect">
                <a:avLst/>
              </a:prstGeom>
              <a:blipFill>
                <a:blip r:embed="rId9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80">
                <a:extLst>
                  <a:ext uri="{FF2B5EF4-FFF2-40B4-BE49-F238E27FC236}">
                    <a16:creationId xmlns:a16="http://schemas.microsoft.com/office/drawing/2014/main" id="{750CBF89-B4A8-DD4A-A89B-8FB2A47A174B}"/>
                  </a:ext>
                </a:extLst>
              </p:cNvPr>
              <p:cNvSpPr txBox="1"/>
              <p:nvPr/>
            </p:nvSpPr>
            <p:spPr>
              <a:xfrm>
                <a:off x="3962611" y="5744550"/>
                <a:ext cx="2463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kumimoji="1" lang="ko-KR" altLang="en-US" sz="1000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3" name="TextBox 80">
                <a:extLst>
                  <a:ext uri="{FF2B5EF4-FFF2-40B4-BE49-F238E27FC236}">
                    <a16:creationId xmlns:a16="http://schemas.microsoft.com/office/drawing/2014/main" id="{750CBF89-B4A8-DD4A-A89B-8FB2A47A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11" y="5744550"/>
                <a:ext cx="246391" cy="246221"/>
              </a:xfrm>
              <a:prstGeom prst="rect">
                <a:avLst/>
              </a:prstGeom>
              <a:blipFill>
                <a:blip r:embed="rId10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80">
                <a:extLst>
                  <a:ext uri="{FF2B5EF4-FFF2-40B4-BE49-F238E27FC236}">
                    <a16:creationId xmlns:a16="http://schemas.microsoft.com/office/drawing/2014/main" id="{759CFE17-3BEE-4A4F-B2A8-8A1A54D5214F}"/>
                  </a:ext>
                </a:extLst>
              </p:cNvPr>
              <p:cNvSpPr txBox="1"/>
              <p:nvPr/>
            </p:nvSpPr>
            <p:spPr>
              <a:xfrm>
                <a:off x="3271031" y="5745786"/>
                <a:ext cx="246391" cy="258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05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05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05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4" name="TextBox 80">
                <a:extLst>
                  <a:ext uri="{FF2B5EF4-FFF2-40B4-BE49-F238E27FC236}">
                    <a16:creationId xmlns:a16="http://schemas.microsoft.com/office/drawing/2014/main" id="{759CFE17-3BEE-4A4F-B2A8-8A1A54D5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31" y="5745786"/>
                <a:ext cx="246391" cy="258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80">
            <a:extLst>
              <a:ext uri="{FF2B5EF4-FFF2-40B4-BE49-F238E27FC236}">
                <a16:creationId xmlns:a16="http://schemas.microsoft.com/office/drawing/2014/main" id="{460645CB-CCCE-C441-A322-4F5BCDE82DC8}"/>
              </a:ext>
            </a:extLst>
          </p:cNvPr>
          <p:cNvSpPr txBox="1"/>
          <p:nvPr/>
        </p:nvSpPr>
        <p:spPr>
          <a:xfrm>
            <a:off x="3209511" y="6562158"/>
            <a:ext cx="170720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200" dirty="0">
                <a:latin typeface="Times New Roman" charset="0"/>
                <a:ea typeface="Times New Roman" charset="0"/>
                <a:cs typeface="Times New Roman" charset="0"/>
              </a:rPr>
              <a:t>Soft parts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80">
                <a:extLst>
                  <a:ext uri="{FF2B5EF4-FFF2-40B4-BE49-F238E27FC236}">
                    <a16:creationId xmlns:a16="http://schemas.microsoft.com/office/drawing/2014/main" id="{16FA076A-8FFD-624B-BD7C-F13649C3FA54}"/>
                  </a:ext>
                </a:extLst>
              </p:cNvPr>
              <p:cNvSpPr txBox="1"/>
              <p:nvPr/>
            </p:nvSpPr>
            <p:spPr>
              <a:xfrm>
                <a:off x="4979654" y="5061132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6" name="TextBox 80">
                <a:extLst>
                  <a:ext uri="{FF2B5EF4-FFF2-40B4-BE49-F238E27FC236}">
                    <a16:creationId xmlns:a16="http://schemas.microsoft.com/office/drawing/2014/main" id="{16FA076A-8FFD-624B-BD7C-F13649C3F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5061132"/>
                <a:ext cx="24639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80">
                <a:extLst>
                  <a:ext uri="{FF2B5EF4-FFF2-40B4-BE49-F238E27FC236}">
                    <a16:creationId xmlns:a16="http://schemas.microsoft.com/office/drawing/2014/main" id="{4DB35E76-0C2D-2046-B028-E030A14A1DB8}"/>
                  </a:ext>
                </a:extLst>
              </p:cNvPr>
              <p:cNvSpPr txBox="1"/>
              <p:nvPr/>
            </p:nvSpPr>
            <p:spPr>
              <a:xfrm>
                <a:off x="4979654" y="5338910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7" name="TextBox 80">
                <a:extLst>
                  <a:ext uri="{FF2B5EF4-FFF2-40B4-BE49-F238E27FC236}">
                    <a16:creationId xmlns:a16="http://schemas.microsoft.com/office/drawing/2014/main" id="{4DB35E76-0C2D-2046-B028-E030A14A1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5338910"/>
                <a:ext cx="24639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80">
            <a:extLst>
              <a:ext uri="{FF2B5EF4-FFF2-40B4-BE49-F238E27FC236}">
                <a16:creationId xmlns:a16="http://schemas.microsoft.com/office/drawing/2014/main" id="{1553E6D8-A675-1344-AFA4-F35426C1985D}"/>
              </a:ext>
            </a:extLst>
          </p:cNvPr>
          <p:cNvSpPr txBox="1"/>
          <p:nvPr/>
        </p:nvSpPr>
        <p:spPr>
          <a:xfrm>
            <a:off x="5342867" y="6092194"/>
            <a:ext cx="170720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200" dirty="0">
                <a:latin typeface="Times New Roman" charset="0"/>
                <a:ea typeface="Times New Roman" charset="0"/>
                <a:cs typeface="Times New Roman" charset="0"/>
              </a:rPr>
              <a:t>Classifier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0">
                <a:extLst>
                  <a:ext uri="{FF2B5EF4-FFF2-40B4-BE49-F238E27FC236}">
                    <a16:creationId xmlns:a16="http://schemas.microsoft.com/office/drawing/2014/main" id="{FF7763DD-AA9B-6D49-9D02-3CA46A08FAEC}"/>
                  </a:ext>
                </a:extLst>
              </p:cNvPr>
              <p:cNvSpPr txBox="1"/>
              <p:nvPr/>
            </p:nvSpPr>
            <p:spPr>
              <a:xfrm>
                <a:off x="3962611" y="3967943"/>
                <a:ext cx="2463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000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9" name="TextBox 80">
                <a:extLst>
                  <a:ext uri="{FF2B5EF4-FFF2-40B4-BE49-F238E27FC236}">
                    <a16:creationId xmlns:a16="http://schemas.microsoft.com/office/drawing/2014/main" id="{FF7763DD-AA9B-6D49-9D02-3CA46A08F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11" y="3967943"/>
                <a:ext cx="246391" cy="246221"/>
              </a:xfrm>
              <a:prstGeom prst="rect">
                <a:avLst/>
              </a:prstGeom>
              <a:blipFill>
                <a:blip r:embed="rId1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0">
                <a:extLst>
                  <a:ext uri="{FF2B5EF4-FFF2-40B4-BE49-F238E27FC236}">
                    <a16:creationId xmlns:a16="http://schemas.microsoft.com/office/drawing/2014/main" id="{C85D83BB-1592-124B-B3B9-ABDD65D9DE7B}"/>
                  </a:ext>
                </a:extLst>
              </p:cNvPr>
              <p:cNvSpPr txBox="1"/>
              <p:nvPr/>
            </p:nvSpPr>
            <p:spPr>
              <a:xfrm>
                <a:off x="3271031" y="3954342"/>
                <a:ext cx="246391" cy="258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05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05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05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0" name="TextBox 80">
                <a:extLst>
                  <a:ext uri="{FF2B5EF4-FFF2-40B4-BE49-F238E27FC236}">
                    <a16:creationId xmlns:a16="http://schemas.microsoft.com/office/drawing/2014/main" id="{C85D83BB-1592-124B-B3B9-ABDD65D9D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31" y="3954342"/>
                <a:ext cx="246391" cy="258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80">
                <a:extLst>
                  <a:ext uri="{FF2B5EF4-FFF2-40B4-BE49-F238E27FC236}">
                    <a16:creationId xmlns:a16="http://schemas.microsoft.com/office/drawing/2014/main" id="{D07ADAED-339C-E54F-AC29-F8A9E348B156}"/>
                  </a:ext>
                </a:extLst>
              </p:cNvPr>
              <p:cNvSpPr txBox="1"/>
              <p:nvPr/>
            </p:nvSpPr>
            <p:spPr>
              <a:xfrm>
                <a:off x="3271031" y="4689368"/>
                <a:ext cx="246391" cy="258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05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05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05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1" name="TextBox 80">
                <a:extLst>
                  <a:ext uri="{FF2B5EF4-FFF2-40B4-BE49-F238E27FC236}">
                    <a16:creationId xmlns:a16="http://schemas.microsoft.com/office/drawing/2014/main" id="{D07ADAED-339C-E54F-AC29-F8A9E348B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31" y="4689368"/>
                <a:ext cx="246391" cy="258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Subtitle 2">
            <a:extLst>
              <a:ext uri="{FF2B5EF4-FFF2-40B4-BE49-F238E27FC236}">
                <a16:creationId xmlns:a16="http://schemas.microsoft.com/office/drawing/2014/main" id="{14FF820E-FF97-A945-9E92-47D5D8B00AD8}"/>
              </a:ext>
            </a:extLst>
          </p:cNvPr>
          <p:cNvSpPr txBox="1">
            <a:spLocks/>
          </p:cNvSpPr>
          <p:nvPr/>
        </p:nvSpPr>
        <p:spPr>
          <a:xfrm>
            <a:off x="862519" y="1619799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2200" b="1" dirty="0">
                <a:cs typeface="Arial" pitchFamily="34" charset="0"/>
              </a:rPr>
              <a:t>Max</a:t>
            </a:r>
            <a:r>
              <a:rPr lang="en-US" altLang="ko-KR" sz="2200" dirty="0">
                <a:cs typeface="Arial" pitchFamily="34" charset="0"/>
              </a:rPr>
              <a:t> part score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75C2716F-5150-EF46-A7AC-C53B7AF0B610}"/>
              </a:ext>
            </a:extLst>
          </p:cNvPr>
          <p:cNvSpPr txBox="1">
            <a:spLocks/>
          </p:cNvSpPr>
          <p:nvPr/>
        </p:nvSpPr>
        <p:spPr>
          <a:xfrm>
            <a:off x="862518" y="3572520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2"/>
              <a:defRPr/>
            </a:pPr>
            <a:r>
              <a:rPr lang="en-US" altLang="ko-KR" sz="2200" b="1" dirty="0">
                <a:cs typeface="Arial" pitchFamily="34" charset="0"/>
              </a:rPr>
              <a:t>Soft</a:t>
            </a:r>
            <a:r>
              <a:rPr lang="en-US" altLang="ko-KR" sz="2200" dirty="0">
                <a:cs typeface="Arial" pitchFamily="34" charset="0"/>
              </a:rPr>
              <a:t> part score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3F5E1-593E-3F48-B6F1-E297725BC8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43380" y="2500491"/>
            <a:ext cx="969875" cy="3542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E5138BB-EAFA-F842-AABD-75517BD122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39" y="2274103"/>
            <a:ext cx="1837611" cy="1201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80">
                <a:extLst>
                  <a:ext uri="{FF2B5EF4-FFF2-40B4-BE49-F238E27FC236}">
                    <a16:creationId xmlns:a16="http://schemas.microsoft.com/office/drawing/2014/main" id="{58016C8F-31B2-BC4F-97F8-CBEFC808BCD9}"/>
                  </a:ext>
                </a:extLst>
              </p:cNvPr>
              <p:cNvSpPr txBox="1"/>
              <p:nvPr/>
            </p:nvSpPr>
            <p:spPr>
              <a:xfrm>
                <a:off x="2166239" y="2039202"/>
                <a:ext cx="246391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20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5" name="TextBox 80">
                <a:extLst>
                  <a:ext uri="{FF2B5EF4-FFF2-40B4-BE49-F238E27FC236}">
                    <a16:creationId xmlns:a16="http://schemas.microsoft.com/office/drawing/2014/main" id="{58016C8F-31B2-BC4F-97F8-CBEFC808B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239" y="2039202"/>
                <a:ext cx="246391" cy="28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29A12DF0-FEB9-914B-918D-7EE3AE4E5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54663"/>
              </p:ext>
            </p:extLst>
          </p:nvPr>
        </p:nvGraphicFramePr>
        <p:xfrm>
          <a:off x="1964067" y="2284717"/>
          <a:ext cx="594000" cy="11842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텍스트 상자 8">
                <a:extLst>
                  <a:ext uri="{FF2B5EF4-FFF2-40B4-BE49-F238E27FC236}">
                    <a16:creationId xmlns:a16="http://schemas.microsoft.com/office/drawing/2014/main" id="{90B6801C-199E-5B48-8806-3FF0D08A901A}"/>
                  </a:ext>
                </a:extLst>
              </p:cNvPr>
              <p:cNvSpPr txBox="1"/>
              <p:nvPr/>
            </p:nvSpPr>
            <p:spPr>
              <a:xfrm>
                <a:off x="3854380" y="2686479"/>
                <a:ext cx="639823" cy="3270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𝑝𝑒𝑟𝑠𝑜𝑛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7" name="텍스트 상자 8">
                <a:extLst>
                  <a:ext uri="{FF2B5EF4-FFF2-40B4-BE49-F238E27FC236}">
                    <a16:creationId xmlns:a16="http://schemas.microsoft.com/office/drawing/2014/main" id="{90B6801C-199E-5B48-8806-3FF0D08A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380" y="2686479"/>
                <a:ext cx="639823" cy="3270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>
            <a:extLst>
              <a:ext uri="{FF2B5EF4-FFF2-40B4-BE49-F238E27FC236}">
                <a16:creationId xmlns:a16="http://schemas.microsoft.com/office/drawing/2014/main" id="{A7ECD0A9-8BDB-4348-B4F8-E8EC0086AADE}"/>
              </a:ext>
            </a:extLst>
          </p:cNvPr>
          <p:cNvSpPr/>
          <p:nvPr/>
        </p:nvSpPr>
        <p:spPr>
          <a:xfrm>
            <a:off x="496111" y="3596988"/>
            <a:ext cx="8073957" cy="32052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952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95768" y="2430766"/>
            <a:ext cx="8613296" cy="154473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8000" b="1" dirty="0">
                <a:cs typeface="Arial" pitchFamily="34" charset="0"/>
              </a:rPr>
              <a:t>Backgrounds</a:t>
            </a:r>
          </a:p>
        </p:txBody>
      </p:sp>
    </p:spTree>
    <p:extLst>
      <p:ext uri="{BB962C8B-B14F-4D97-AF65-F5344CB8AC3E}">
        <p14:creationId xmlns:p14="http://schemas.microsoft.com/office/powerpoint/2010/main" val="2447772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Occlusion Handling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81C16C-8960-3B4E-A244-786DA12AEAF9}"/>
              </a:ext>
            </a:extLst>
          </p:cNvPr>
          <p:cNvSpPr txBox="1">
            <a:spLocks/>
          </p:cNvSpPr>
          <p:nvPr/>
        </p:nvSpPr>
        <p:spPr>
          <a:xfrm>
            <a:off x="496111" y="1060316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Two types of part score (generator)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13C7C55-ED54-784C-8046-DE54D5924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2095" r="1" b="2028"/>
          <a:stretch/>
        </p:blipFill>
        <p:spPr>
          <a:xfrm>
            <a:off x="1921947" y="3949235"/>
            <a:ext cx="5786499" cy="2649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0">
                <a:extLst>
                  <a:ext uri="{FF2B5EF4-FFF2-40B4-BE49-F238E27FC236}">
                    <a16:creationId xmlns:a16="http://schemas.microsoft.com/office/drawing/2014/main" id="{300FAB22-AEC7-D442-BA4A-ED66F27F13D4}"/>
                  </a:ext>
                </a:extLst>
              </p:cNvPr>
              <p:cNvSpPr txBox="1"/>
              <p:nvPr/>
            </p:nvSpPr>
            <p:spPr>
              <a:xfrm>
                <a:off x="2166239" y="4533739"/>
                <a:ext cx="246391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20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80">
                <a:extLst>
                  <a:ext uri="{FF2B5EF4-FFF2-40B4-BE49-F238E27FC236}">
                    <a16:creationId xmlns:a16="http://schemas.microsoft.com/office/drawing/2014/main" id="{300FAB22-AEC7-D442-BA4A-ED66F27F1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239" y="4533739"/>
                <a:ext cx="246391" cy="28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36AA554-8C4E-A442-B0D3-D63AD7E7B721}"/>
              </a:ext>
            </a:extLst>
          </p:cNvPr>
          <p:cNvGraphicFramePr>
            <a:graphicFrameLocks noGrp="1"/>
          </p:cNvGraphicFramePr>
          <p:nvPr/>
        </p:nvGraphicFramePr>
        <p:xfrm>
          <a:off x="1964067" y="4779254"/>
          <a:ext cx="594000" cy="11842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텍스트 상자 8">
                <a:extLst>
                  <a:ext uri="{FF2B5EF4-FFF2-40B4-BE49-F238E27FC236}">
                    <a16:creationId xmlns:a16="http://schemas.microsoft.com/office/drawing/2014/main" id="{D6386118-D81F-494B-957F-F4492591EA74}"/>
                  </a:ext>
                </a:extLst>
              </p:cNvPr>
              <p:cNvSpPr txBox="1"/>
              <p:nvPr/>
            </p:nvSpPr>
            <p:spPr>
              <a:xfrm>
                <a:off x="7135844" y="5160548"/>
                <a:ext cx="639823" cy="3270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𝑝𝑒𝑟𝑠𝑜𝑛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" name="텍스트 상자 8">
                <a:extLst>
                  <a:ext uri="{FF2B5EF4-FFF2-40B4-BE49-F238E27FC236}">
                    <a16:creationId xmlns:a16="http://schemas.microsoft.com/office/drawing/2014/main" id="{D6386118-D81F-494B-957F-F4492591E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844" y="5160548"/>
                <a:ext cx="639823" cy="327077"/>
              </a:xfrm>
              <a:prstGeom prst="rect">
                <a:avLst/>
              </a:prstGeom>
              <a:blipFill>
                <a:blip r:embed="rId5"/>
                <a:stretch>
                  <a:fillRect l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80">
                <a:extLst>
                  <a:ext uri="{FF2B5EF4-FFF2-40B4-BE49-F238E27FC236}">
                    <a16:creationId xmlns:a16="http://schemas.microsoft.com/office/drawing/2014/main" id="{8B884AF7-8146-CB46-BE44-4870B65883D0}"/>
                  </a:ext>
                </a:extLst>
              </p:cNvPr>
              <p:cNvSpPr txBox="1"/>
              <p:nvPr/>
            </p:nvSpPr>
            <p:spPr>
              <a:xfrm>
                <a:off x="4979654" y="4504409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80">
                <a:extLst>
                  <a:ext uri="{FF2B5EF4-FFF2-40B4-BE49-F238E27FC236}">
                    <a16:creationId xmlns:a16="http://schemas.microsoft.com/office/drawing/2014/main" id="{8B884AF7-8146-CB46-BE44-4870B658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4504409"/>
                <a:ext cx="24639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80">
                <a:extLst>
                  <a:ext uri="{FF2B5EF4-FFF2-40B4-BE49-F238E27FC236}">
                    <a16:creationId xmlns:a16="http://schemas.microsoft.com/office/drawing/2014/main" id="{984ACFE4-D5B4-E344-AEB6-3D1A2FEC8DA9}"/>
                  </a:ext>
                </a:extLst>
              </p:cNvPr>
              <p:cNvSpPr txBox="1"/>
              <p:nvPr/>
            </p:nvSpPr>
            <p:spPr>
              <a:xfrm>
                <a:off x="4979654" y="4784133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TextBox 80">
                <a:extLst>
                  <a:ext uri="{FF2B5EF4-FFF2-40B4-BE49-F238E27FC236}">
                    <a16:creationId xmlns:a16="http://schemas.microsoft.com/office/drawing/2014/main" id="{984ACFE4-D5B4-E344-AEB6-3D1A2FEC8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4784133"/>
                <a:ext cx="24639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80">
                <a:extLst>
                  <a:ext uri="{FF2B5EF4-FFF2-40B4-BE49-F238E27FC236}">
                    <a16:creationId xmlns:a16="http://schemas.microsoft.com/office/drawing/2014/main" id="{BD76FC7E-6DC7-4F45-870C-7BD20245EAC5}"/>
                  </a:ext>
                </a:extLst>
              </p:cNvPr>
              <p:cNvSpPr txBox="1"/>
              <p:nvPr/>
            </p:nvSpPr>
            <p:spPr>
              <a:xfrm>
                <a:off x="4979654" y="5899472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1" name="TextBox 80">
                <a:extLst>
                  <a:ext uri="{FF2B5EF4-FFF2-40B4-BE49-F238E27FC236}">
                    <a16:creationId xmlns:a16="http://schemas.microsoft.com/office/drawing/2014/main" id="{BD76FC7E-6DC7-4F45-870C-7BD20245E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5899472"/>
                <a:ext cx="24639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80">
                <a:extLst>
                  <a:ext uri="{FF2B5EF4-FFF2-40B4-BE49-F238E27FC236}">
                    <a16:creationId xmlns:a16="http://schemas.microsoft.com/office/drawing/2014/main" id="{DC550938-4626-6344-AC5A-26C7F130EFA8}"/>
                  </a:ext>
                </a:extLst>
              </p:cNvPr>
              <p:cNvSpPr txBox="1"/>
              <p:nvPr/>
            </p:nvSpPr>
            <p:spPr>
              <a:xfrm>
                <a:off x="3962611" y="4692629"/>
                <a:ext cx="2463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ko-KR" altLang="en-US" sz="1000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2" name="TextBox 80">
                <a:extLst>
                  <a:ext uri="{FF2B5EF4-FFF2-40B4-BE49-F238E27FC236}">
                    <a16:creationId xmlns:a16="http://schemas.microsoft.com/office/drawing/2014/main" id="{DC550938-4626-6344-AC5A-26C7F130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11" y="4692629"/>
                <a:ext cx="246391" cy="246221"/>
              </a:xfrm>
              <a:prstGeom prst="rect">
                <a:avLst/>
              </a:prstGeom>
              <a:blipFill>
                <a:blip r:embed="rId9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80">
                <a:extLst>
                  <a:ext uri="{FF2B5EF4-FFF2-40B4-BE49-F238E27FC236}">
                    <a16:creationId xmlns:a16="http://schemas.microsoft.com/office/drawing/2014/main" id="{750CBF89-B4A8-DD4A-A89B-8FB2A47A174B}"/>
                  </a:ext>
                </a:extLst>
              </p:cNvPr>
              <p:cNvSpPr txBox="1"/>
              <p:nvPr/>
            </p:nvSpPr>
            <p:spPr>
              <a:xfrm>
                <a:off x="3962611" y="5744550"/>
                <a:ext cx="2463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kumimoji="1" lang="ko-KR" altLang="en-US" sz="1000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3" name="TextBox 80">
                <a:extLst>
                  <a:ext uri="{FF2B5EF4-FFF2-40B4-BE49-F238E27FC236}">
                    <a16:creationId xmlns:a16="http://schemas.microsoft.com/office/drawing/2014/main" id="{750CBF89-B4A8-DD4A-A89B-8FB2A47A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11" y="5744550"/>
                <a:ext cx="246391" cy="246221"/>
              </a:xfrm>
              <a:prstGeom prst="rect">
                <a:avLst/>
              </a:prstGeom>
              <a:blipFill>
                <a:blip r:embed="rId10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80">
                <a:extLst>
                  <a:ext uri="{FF2B5EF4-FFF2-40B4-BE49-F238E27FC236}">
                    <a16:creationId xmlns:a16="http://schemas.microsoft.com/office/drawing/2014/main" id="{759CFE17-3BEE-4A4F-B2A8-8A1A54D5214F}"/>
                  </a:ext>
                </a:extLst>
              </p:cNvPr>
              <p:cNvSpPr txBox="1"/>
              <p:nvPr/>
            </p:nvSpPr>
            <p:spPr>
              <a:xfrm>
                <a:off x="3271031" y="5745786"/>
                <a:ext cx="246391" cy="258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05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05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05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4" name="TextBox 80">
                <a:extLst>
                  <a:ext uri="{FF2B5EF4-FFF2-40B4-BE49-F238E27FC236}">
                    <a16:creationId xmlns:a16="http://schemas.microsoft.com/office/drawing/2014/main" id="{759CFE17-3BEE-4A4F-B2A8-8A1A54D5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31" y="5745786"/>
                <a:ext cx="246391" cy="258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80">
            <a:extLst>
              <a:ext uri="{FF2B5EF4-FFF2-40B4-BE49-F238E27FC236}">
                <a16:creationId xmlns:a16="http://schemas.microsoft.com/office/drawing/2014/main" id="{460645CB-CCCE-C441-A322-4F5BCDE82DC8}"/>
              </a:ext>
            </a:extLst>
          </p:cNvPr>
          <p:cNvSpPr txBox="1"/>
          <p:nvPr/>
        </p:nvSpPr>
        <p:spPr>
          <a:xfrm>
            <a:off x="3209511" y="6562158"/>
            <a:ext cx="170720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200" dirty="0">
                <a:latin typeface="Times New Roman" charset="0"/>
                <a:ea typeface="Times New Roman" charset="0"/>
                <a:cs typeface="Times New Roman" charset="0"/>
              </a:rPr>
              <a:t>Soft parts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80">
                <a:extLst>
                  <a:ext uri="{FF2B5EF4-FFF2-40B4-BE49-F238E27FC236}">
                    <a16:creationId xmlns:a16="http://schemas.microsoft.com/office/drawing/2014/main" id="{16FA076A-8FFD-624B-BD7C-F13649C3FA54}"/>
                  </a:ext>
                </a:extLst>
              </p:cNvPr>
              <p:cNvSpPr txBox="1"/>
              <p:nvPr/>
            </p:nvSpPr>
            <p:spPr>
              <a:xfrm>
                <a:off x="4979654" y="5061132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6" name="TextBox 80">
                <a:extLst>
                  <a:ext uri="{FF2B5EF4-FFF2-40B4-BE49-F238E27FC236}">
                    <a16:creationId xmlns:a16="http://schemas.microsoft.com/office/drawing/2014/main" id="{16FA076A-8FFD-624B-BD7C-F13649C3F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5061132"/>
                <a:ext cx="24639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80">
                <a:extLst>
                  <a:ext uri="{FF2B5EF4-FFF2-40B4-BE49-F238E27FC236}">
                    <a16:creationId xmlns:a16="http://schemas.microsoft.com/office/drawing/2014/main" id="{4DB35E76-0C2D-2046-B028-E030A14A1DB8}"/>
                  </a:ext>
                </a:extLst>
              </p:cNvPr>
              <p:cNvSpPr txBox="1"/>
              <p:nvPr/>
            </p:nvSpPr>
            <p:spPr>
              <a:xfrm>
                <a:off x="4979654" y="5338910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7" name="TextBox 80">
                <a:extLst>
                  <a:ext uri="{FF2B5EF4-FFF2-40B4-BE49-F238E27FC236}">
                    <a16:creationId xmlns:a16="http://schemas.microsoft.com/office/drawing/2014/main" id="{4DB35E76-0C2D-2046-B028-E030A14A1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5338910"/>
                <a:ext cx="24639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80">
            <a:extLst>
              <a:ext uri="{FF2B5EF4-FFF2-40B4-BE49-F238E27FC236}">
                <a16:creationId xmlns:a16="http://schemas.microsoft.com/office/drawing/2014/main" id="{1553E6D8-A675-1344-AFA4-F35426C1985D}"/>
              </a:ext>
            </a:extLst>
          </p:cNvPr>
          <p:cNvSpPr txBox="1"/>
          <p:nvPr/>
        </p:nvSpPr>
        <p:spPr>
          <a:xfrm>
            <a:off x="5342867" y="6092194"/>
            <a:ext cx="170720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200" dirty="0">
                <a:latin typeface="Times New Roman" charset="0"/>
                <a:ea typeface="Times New Roman" charset="0"/>
                <a:cs typeface="Times New Roman" charset="0"/>
              </a:rPr>
              <a:t>Classifier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0">
                <a:extLst>
                  <a:ext uri="{FF2B5EF4-FFF2-40B4-BE49-F238E27FC236}">
                    <a16:creationId xmlns:a16="http://schemas.microsoft.com/office/drawing/2014/main" id="{FF7763DD-AA9B-6D49-9D02-3CA46A08FAEC}"/>
                  </a:ext>
                </a:extLst>
              </p:cNvPr>
              <p:cNvSpPr txBox="1"/>
              <p:nvPr/>
            </p:nvSpPr>
            <p:spPr>
              <a:xfrm>
                <a:off x="3962611" y="3967943"/>
                <a:ext cx="2463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000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9" name="TextBox 80">
                <a:extLst>
                  <a:ext uri="{FF2B5EF4-FFF2-40B4-BE49-F238E27FC236}">
                    <a16:creationId xmlns:a16="http://schemas.microsoft.com/office/drawing/2014/main" id="{FF7763DD-AA9B-6D49-9D02-3CA46A08F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11" y="3967943"/>
                <a:ext cx="246391" cy="246221"/>
              </a:xfrm>
              <a:prstGeom prst="rect">
                <a:avLst/>
              </a:prstGeom>
              <a:blipFill>
                <a:blip r:embed="rId1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0">
                <a:extLst>
                  <a:ext uri="{FF2B5EF4-FFF2-40B4-BE49-F238E27FC236}">
                    <a16:creationId xmlns:a16="http://schemas.microsoft.com/office/drawing/2014/main" id="{C85D83BB-1592-124B-B3B9-ABDD65D9DE7B}"/>
                  </a:ext>
                </a:extLst>
              </p:cNvPr>
              <p:cNvSpPr txBox="1"/>
              <p:nvPr/>
            </p:nvSpPr>
            <p:spPr>
              <a:xfrm>
                <a:off x="3271031" y="3954342"/>
                <a:ext cx="246391" cy="258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05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05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05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0" name="TextBox 80">
                <a:extLst>
                  <a:ext uri="{FF2B5EF4-FFF2-40B4-BE49-F238E27FC236}">
                    <a16:creationId xmlns:a16="http://schemas.microsoft.com/office/drawing/2014/main" id="{C85D83BB-1592-124B-B3B9-ABDD65D9D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31" y="3954342"/>
                <a:ext cx="246391" cy="258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80">
                <a:extLst>
                  <a:ext uri="{FF2B5EF4-FFF2-40B4-BE49-F238E27FC236}">
                    <a16:creationId xmlns:a16="http://schemas.microsoft.com/office/drawing/2014/main" id="{D07ADAED-339C-E54F-AC29-F8A9E348B156}"/>
                  </a:ext>
                </a:extLst>
              </p:cNvPr>
              <p:cNvSpPr txBox="1"/>
              <p:nvPr/>
            </p:nvSpPr>
            <p:spPr>
              <a:xfrm>
                <a:off x="3271031" y="4689368"/>
                <a:ext cx="246391" cy="258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05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05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05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1" name="TextBox 80">
                <a:extLst>
                  <a:ext uri="{FF2B5EF4-FFF2-40B4-BE49-F238E27FC236}">
                    <a16:creationId xmlns:a16="http://schemas.microsoft.com/office/drawing/2014/main" id="{D07ADAED-339C-E54F-AC29-F8A9E348B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31" y="4689368"/>
                <a:ext cx="246391" cy="258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Subtitle 2">
            <a:extLst>
              <a:ext uri="{FF2B5EF4-FFF2-40B4-BE49-F238E27FC236}">
                <a16:creationId xmlns:a16="http://schemas.microsoft.com/office/drawing/2014/main" id="{14FF820E-FF97-A945-9E92-47D5D8B00AD8}"/>
              </a:ext>
            </a:extLst>
          </p:cNvPr>
          <p:cNvSpPr txBox="1">
            <a:spLocks/>
          </p:cNvSpPr>
          <p:nvPr/>
        </p:nvSpPr>
        <p:spPr>
          <a:xfrm>
            <a:off x="862519" y="1619799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2200" b="1" dirty="0">
                <a:cs typeface="Arial" pitchFamily="34" charset="0"/>
              </a:rPr>
              <a:t>Max</a:t>
            </a:r>
            <a:r>
              <a:rPr lang="en-US" altLang="ko-KR" sz="2200" dirty="0">
                <a:cs typeface="Arial" pitchFamily="34" charset="0"/>
              </a:rPr>
              <a:t> part score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75C2716F-5150-EF46-A7AC-C53B7AF0B610}"/>
              </a:ext>
            </a:extLst>
          </p:cNvPr>
          <p:cNvSpPr txBox="1">
            <a:spLocks/>
          </p:cNvSpPr>
          <p:nvPr/>
        </p:nvSpPr>
        <p:spPr>
          <a:xfrm>
            <a:off x="862518" y="3572520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2"/>
              <a:defRPr/>
            </a:pPr>
            <a:r>
              <a:rPr lang="en-US" altLang="ko-KR" sz="2200" b="1" dirty="0">
                <a:cs typeface="Arial" pitchFamily="34" charset="0"/>
              </a:rPr>
              <a:t>Soft</a:t>
            </a:r>
            <a:r>
              <a:rPr lang="en-US" altLang="ko-KR" sz="2200" dirty="0">
                <a:cs typeface="Arial" pitchFamily="34" charset="0"/>
              </a:rPr>
              <a:t> part score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3F5E1-593E-3F48-B6F1-E297725BC8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43380" y="2500491"/>
            <a:ext cx="969875" cy="3542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E5138BB-EAFA-F842-AABD-75517BD122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39" y="2274103"/>
            <a:ext cx="1837611" cy="1201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80">
                <a:extLst>
                  <a:ext uri="{FF2B5EF4-FFF2-40B4-BE49-F238E27FC236}">
                    <a16:creationId xmlns:a16="http://schemas.microsoft.com/office/drawing/2014/main" id="{58016C8F-31B2-BC4F-97F8-CBEFC808BCD9}"/>
                  </a:ext>
                </a:extLst>
              </p:cNvPr>
              <p:cNvSpPr txBox="1"/>
              <p:nvPr/>
            </p:nvSpPr>
            <p:spPr>
              <a:xfrm>
                <a:off x="2166239" y="2039202"/>
                <a:ext cx="246391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20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5" name="TextBox 80">
                <a:extLst>
                  <a:ext uri="{FF2B5EF4-FFF2-40B4-BE49-F238E27FC236}">
                    <a16:creationId xmlns:a16="http://schemas.microsoft.com/office/drawing/2014/main" id="{58016C8F-31B2-BC4F-97F8-CBEFC808B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239" y="2039202"/>
                <a:ext cx="246391" cy="28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29A12DF0-FEB9-914B-918D-7EE3AE4E5E94}"/>
              </a:ext>
            </a:extLst>
          </p:cNvPr>
          <p:cNvGraphicFramePr>
            <a:graphicFrameLocks noGrp="1"/>
          </p:cNvGraphicFramePr>
          <p:nvPr/>
        </p:nvGraphicFramePr>
        <p:xfrm>
          <a:off x="1964067" y="2284717"/>
          <a:ext cx="594000" cy="11842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텍스트 상자 8">
                <a:extLst>
                  <a:ext uri="{FF2B5EF4-FFF2-40B4-BE49-F238E27FC236}">
                    <a16:creationId xmlns:a16="http://schemas.microsoft.com/office/drawing/2014/main" id="{90B6801C-199E-5B48-8806-3FF0D08A901A}"/>
                  </a:ext>
                </a:extLst>
              </p:cNvPr>
              <p:cNvSpPr txBox="1"/>
              <p:nvPr/>
            </p:nvSpPr>
            <p:spPr>
              <a:xfrm>
                <a:off x="3854380" y="2686479"/>
                <a:ext cx="639823" cy="3270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𝑝𝑒𝑟𝑠𝑜𝑛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7" name="텍스트 상자 8">
                <a:extLst>
                  <a:ext uri="{FF2B5EF4-FFF2-40B4-BE49-F238E27FC236}">
                    <a16:creationId xmlns:a16="http://schemas.microsoft.com/office/drawing/2014/main" id="{90B6801C-199E-5B48-8806-3FF0D08A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380" y="2686479"/>
                <a:ext cx="639823" cy="3270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>
            <a:extLst>
              <a:ext uri="{FF2B5EF4-FFF2-40B4-BE49-F238E27FC236}">
                <a16:creationId xmlns:a16="http://schemas.microsoft.com/office/drawing/2014/main" id="{A7ECD0A9-8BDB-4348-B4F8-E8EC0086AADE}"/>
              </a:ext>
            </a:extLst>
          </p:cNvPr>
          <p:cNvSpPr/>
          <p:nvPr/>
        </p:nvSpPr>
        <p:spPr>
          <a:xfrm>
            <a:off x="496111" y="3596988"/>
            <a:ext cx="8073957" cy="32052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BD503-0520-574F-94D6-287821BB85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43" y="2258066"/>
            <a:ext cx="610547" cy="1211279"/>
          </a:xfrm>
          <a:prstGeom prst="rect">
            <a:avLst/>
          </a:prstGeom>
        </p:spPr>
      </p:pic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8EFB2A0-AF4D-E145-AB6E-1723D5FBF97C}"/>
              </a:ext>
            </a:extLst>
          </p:cNvPr>
          <p:cNvGraphicFramePr>
            <a:graphicFrameLocks noGrp="1"/>
          </p:cNvGraphicFramePr>
          <p:nvPr/>
        </p:nvGraphicFramePr>
        <p:xfrm>
          <a:off x="6208755" y="2271049"/>
          <a:ext cx="594000" cy="11842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80">
                <a:extLst>
                  <a:ext uri="{FF2B5EF4-FFF2-40B4-BE49-F238E27FC236}">
                    <a16:creationId xmlns:a16="http://schemas.microsoft.com/office/drawing/2014/main" id="{7988A061-6DA3-1542-A500-41948844B0B1}"/>
                  </a:ext>
                </a:extLst>
              </p:cNvPr>
              <p:cNvSpPr txBox="1"/>
              <p:nvPr/>
            </p:nvSpPr>
            <p:spPr>
              <a:xfrm>
                <a:off x="6397816" y="2026154"/>
                <a:ext cx="246391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20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TextBox 80">
                <a:extLst>
                  <a:ext uri="{FF2B5EF4-FFF2-40B4-BE49-F238E27FC236}">
                    <a16:creationId xmlns:a16="http://schemas.microsoft.com/office/drawing/2014/main" id="{7988A061-6DA3-1542-A500-41948844B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816" y="2026154"/>
                <a:ext cx="246391" cy="28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ubtitle 2">
            <a:extLst>
              <a:ext uri="{FF2B5EF4-FFF2-40B4-BE49-F238E27FC236}">
                <a16:creationId xmlns:a16="http://schemas.microsoft.com/office/drawing/2014/main" id="{81B05A78-241D-8349-8EDC-53E974835E7D}"/>
              </a:ext>
            </a:extLst>
          </p:cNvPr>
          <p:cNvSpPr txBox="1">
            <a:spLocks/>
          </p:cNvSpPr>
          <p:nvPr/>
        </p:nvSpPr>
        <p:spPr>
          <a:xfrm>
            <a:off x="5576696" y="2617399"/>
            <a:ext cx="515111" cy="48318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latinLnBrk="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2200" dirty="0">
                <a:cs typeface="Arial" pitchFamily="34" charset="0"/>
              </a:rPr>
              <a:t>c.f.</a:t>
            </a:r>
          </a:p>
        </p:txBody>
      </p:sp>
    </p:spTree>
    <p:extLst>
      <p:ext uri="{BB962C8B-B14F-4D97-AF65-F5344CB8AC3E}">
        <p14:creationId xmlns:p14="http://schemas.microsoft.com/office/powerpoint/2010/main" val="1277393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Occlusion Handling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81C16C-8960-3B4E-A244-786DA12AEAF9}"/>
              </a:ext>
            </a:extLst>
          </p:cNvPr>
          <p:cNvSpPr txBox="1">
            <a:spLocks/>
          </p:cNvSpPr>
          <p:nvPr/>
        </p:nvSpPr>
        <p:spPr>
          <a:xfrm>
            <a:off x="496111" y="1060316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Two types of part score (generator)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13C7C55-ED54-784C-8046-DE54D5924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2095" r="1" b="2028"/>
          <a:stretch/>
        </p:blipFill>
        <p:spPr>
          <a:xfrm>
            <a:off x="1921947" y="3949235"/>
            <a:ext cx="5786499" cy="2649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0">
                <a:extLst>
                  <a:ext uri="{FF2B5EF4-FFF2-40B4-BE49-F238E27FC236}">
                    <a16:creationId xmlns:a16="http://schemas.microsoft.com/office/drawing/2014/main" id="{300FAB22-AEC7-D442-BA4A-ED66F27F13D4}"/>
                  </a:ext>
                </a:extLst>
              </p:cNvPr>
              <p:cNvSpPr txBox="1"/>
              <p:nvPr/>
            </p:nvSpPr>
            <p:spPr>
              <a:xfrm>
                <a:off x="2166239" y="4533739"/>
                <a:ext cx="246391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20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80">
                <a:extLst>
                  <a:ext uri="{FF2B5EF4-FFF2-40B4-BE49-F238E27FC236}">
                    <a16:creationId xmlns:a16="http://schemas.microsoft.com/office/drawing/2014/main" id="{300FAB22-AEC7-D442-BA4A-ED66F27F1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239" y="4533739"/>
                <a:ext cx="246391" cy="28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36AA554-8C4E-A442-B0D3-D63AD7E7B721}"/>
              </a:ext>
            </a:extLst>
          </p:cNvPr>
          <p:cNvGraphicFramePr>
            <a:graphicFrameLocks noGrp="1"/>
          </p:cNvGraphicFramePr>
          <p:nvPr/>
        </p:nvGraphicFramePr>
        <p:xfrm>
          <a:off x="1964067" y="4779254"/>
          <a:ext cx="594000" cy="11842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텍스트 상자 8">
                <a:extLst>
                  <a:ext uri="{FF2B5EF4-FFF2-40B4-BE49-F238E27FC236}">
                    <a16:creationId xmlns:a16="http://schemas.microsoft.com/office/drawing/2014/main" id="{D6386118-D81F-494B-957F-F4492591EA74}"/>
                  </a:ext>
                </a:extLst>
              </p:cNvPr>
              <p:cNvSpPr txBox="1"/>
              <p:nvPr/>
            </p:nvSpPr>
            <p:spPr>
              <a:xfrm>
                <a:off x="7135844" y="5160548"/>
                <a:ext cx="639823" cy="3270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𝑝𝑒𝑟𝑠𝑜𝑛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" name="텍스트 상자 8">
                <a:extLst>
                  <a:ext uri="{FF2B5EF4-FFF2-40B4-BE49-F238E27FC236}">
                    <a16:creationId xmlns:a16="http://schemas.microsoft.com/office/drawing/2014/main" id="{D6386118-D81F-494B-957F-F4492591E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844" y="5160548"/>
                <a:ext cx="639823" cy="327077"/>
              </a:xfrm>
              <a:prstGeom prst="rect">
                <a:avLst/>
              </a:prstGeom>
              <a:blipFill>
                <a:blip r:embed="rId5"/>
                <a:stretch>
                  <a:fillRect l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80">
                <a:extLst>
                  <a:ext uri="{FF2B5EF4-FFF2-40B4-BE49-F238E27FC236}">
                    <a16:creationId xmlns:a16="http://schemas.microsoft.com/office/drawing/2014/main" id="{8B884AF7-8146-CB46-BE44-4870B65883D0}"/>
                  </a:ext>
                </a:extLst>
              </p:cNvPr>
              <p:cNvSpPr txBox="1"/>
              <p:nvPr/>
            </p:nvSpPr>
            <p:spPr>
              <a:xfrm>
                <a:off x="4979654" y="4504409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80">
                <a:extLst>
                  <a:ext uri="{FF2B5EF4-FFF2-40B4-BE49-F238E27FC236}">
                    <a16:creationId xmlns:a16="http://schemas.microsoft.com/office/drawing/2014/main" id="{8B884AF7-8146-CB46-BE44-4870B658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4504409"/>
                <a:ext cx="24639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80">
                <a:extLst>
                  <a:ext uri="{FF2B5EF4-FFF2-40B4-BE49-F238E27FC236}">
                    <a16:creationId xmlns:a16="http://schemas.microsoft.com/office/drawing/2014/main" id="{984ACFE4-D5B4-E344-AEB6-3D1A2FEC8DA9}"/>
                  </a:ext>
                </a:extLst>
              </p:cNvPr>
              <p:cNvSpPr txBox="1"/>
              <p:nvPr/>
            </p:nvSpPr>
            <p:spPr>
              <a:xfrm>
                <a:off x="4979654" y="4784133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TextBox 80">
                <a:extLst>
                  <a:ext uri="{FF2B5EF4-FFF2-40B4-BE49-F238E27FC236}">
                    <a16:creationId xmlns:a16="http://schemas.microsoft.com/office/drawing/2014/main" id="{984ACFE4-D5B4-E344-AEB6-3D1A2FEC8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4784133"/>
                <a:ext cx="24639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80">
                <a:extLst>
                  <a:ext uri="{FF2B5EF4-FFF2-40B4-BE49-F238E27FC236}">
                    <a16:creationId xmlns:a16="http://schemas.microsoft.com/office/drawing/2014/main" id="{BD76FC7E-6DC7-4F45-870C-7BD20245EAC5}"/>
                  </a:ext>
                </a:extLst>
              </p:cNvPr>
              <p:cNvSpPr txBox="1"/>
              <p:nvPr/>
            </p:nvSpPr>
            <p:spPr>
              <a:xfrm>
                <a:off x="4979654" y="5899472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1" name="TextBox 80">
                <a:extLst>
                  <a:ext uri="{FF2B5EF4-FFF2-40B4-BE49-F238E27FC236}">
                    <a16:creationId xmlns:a16="http://schemas.microsoft.com/office/drawing/2014/main" id="{BD76FC7E-6DC7-4F45-870C-7BD20245E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5899472"/>
                <a:ext cx="24639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80">
                <a:extLst>
                  <a:ext uri="{FF2B5EF4-FFF2-40B4-BE49-F238E27FC236}">
                    <a16:creationId xmlns:a16="http://schemas.microsoft.com/office/drawing/2014/main" id="{DC550938-4626-6344-AC5A-26C7F130EFA8}"/>
                  </a:ext>
                </a:extLst>
              </p:cNvPr>
              <p:cNvSpPr txBox="1"/>
              <p:nvPr/>
            </p:nvSpPr>
            <p:spPr>
              <a:xfrm>
                <a:off x="3962611" y="4692629"/>
                <a:ext cx="2463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ko-KR" altLang="en-US" sz="1000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2" name="TextBox 80">
                <a:extLst>
                  <a:ext uri="{FF2B5EF4-FFF2-40B4-BE49-F238E27FC236}">
                    <a16:creationId xmlns:a16="http://schemas.microsoft.com/office/drawing/2014/main" id="{DC550938-4626-6344-AC5A-26C7F130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11" y="4692629"/>
                <a:ext cx="246391" cy="246221"/>
              </a:xfrm>
              <a:prstGeom prst="rect">
                <a:avLst/>
              </a:prstGeom>
              <a:blipFill>
                <a:blip r:embed="rId9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80">
                <a:extLst>
                  <a:ext uri="{FF2B5EF4-FFF2-40B4-BE49-F238E27FC236}">
                    <a16:creationId xmlns:a16="http://schemas.microsoft.com/office/drawing/2014/main" id="{750CBF89-B4A8-DD4A-A89B-8FB2A47A174B}"/>
                  </a:ext>
                </a:extLst>
              </p:cNvPr>
              <p:cNvSpPr txBox="1"/>
              <p:nvPr/>
            </p:nvSpPr>
            <p:spPr>
              <a:xfrm>
                <a:off x="3962611" y="5744550"/>
                <a:ext cx="2463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𝑷</m:t>
                          </m:r>
                        </m:sub>
                      </m:sSub>
                    </m:oMath>
                  </m:oMathPara>
                </a14:m>
                <a:endParaRPr kumimoji="1" lang="ko-KR" altLang="en-US" sz="1000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3" name="TextBox 80">
                <a:extLst>
                  <a:ext uri="{FF2B5EF4-FFF2-40B4-BE49-F238E27FC236}">
                    <a16:creationId xmlns:a16="http://schemas.microsoft.com/office/drawing/2014/main" id="{750CBF89-B4A8-DD4A-A89B-8FB2A47A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11" y="5744550"/>
                <a:ext cx="246391" cy="246221"/>
              </a:xfrm>
              <a:prstGeom prst="rect">
                <a:avLst/>
              </a:prstGeom>
              <a:blipFill>
                <a:blip r:embed="rId10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80">
                <a:extLst>
                  <a:ext uri="{FF2B5EF4-FFF2-40B4-BE49-F238E27FC236}">
                    <a16:creationId xmlns:a16="http://schemas.microsoft.com/office/drawing/2014/main" id="{759CFE17-3BEE-4A4F-B2A8-8A1A54D5214F}"/>
                  </a:ext>
                </a:extLst>
              </p:cNvPr>
              <p:cNvSpPr txBox="1"/>
              <p:nvPr/>
            </p:nvSpPr>
            <p:spPr>
              <a:xfrm>
                <a:off x="3271031" y="5745786"/>
                <a:ext cx="246391" cy="258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05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05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05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4" name="TextBox 80">
                <a:extLst>
                  <a:ext uri="{FF2B5EF4-FFF2-40B4-BE49-F238E27FC236}">
                    <a16:creationId xmlns:a16="http://schemas.microsoft.com/office/drawing/2014/main" id="{759CFE17-3BEE-4A4F-B2A8-8A1A54D5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31" y="5745786"/>
                <a:ext cx="246391" cy="258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80">
            <a:extLst>
              <a:ext uri="{FF2B5EF4-FFF2-40B4-BE49-F238E27FC236}">
                <a16:creationId xmlns:a16="http://schemas.microsoft.com/office/drawing/2014/main" id="{460645CB-CCCE-C441-A322-4F5BCDE82DC8}"/>
              </a:ext>
            </a:extLst>
          </p:cNvPr>
          <p:cNvSpPr txBox="1"/>
          <p:nvPr/>
        </p:nvSpPr>
        <p:spPr>
          <a:xfrm>
            <a:off x="3209511" y="6562158"/>
            <a:ext cx="170720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200" dirty="0">
                <a:latin typeface="Times New Roman" charset="0"/>
                <a:ea typeface="Times New Roman" charset="0"/>
                <a:cs typeface="Times New Roman" charset="0"/>
              </a:rPr>
              <a:t>Soft parts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80">
                <a:extLst>
                  <a:ext uri="{FF2B5EF4-FFF2-40B4-BE49-F238E27FC236}">
                    <a16:creationId xmlns:a16="http://schemas.microsoft.com/office/drawing/2014/main" id="{16FA076A-8FFD-624B-BD7C-F13649C3FA54}"/>
                  </a:ext>
                </a:extLst>
              </p:cNvPr>
              <p:cNvSpPr txBox="1"/>
              <p:nvPr/>
            </p:nvSpPr>
            <p:spPr>
              <a:xfrm>
                <a:off x="4979654" y="5061132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6" name="TextBox 80">
                <a:extLst>
                  <a:ext uri="{FF2B5EF4-FFF2-40B4-BE49-F238E27FC236}">
                    <a16:creationId xmlns:a16="http://schemas.microsoft.com/office/drawing/2014/main" id="{16FA076A-8FFD-624B-BD7C-F13649C3F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5061132"/>
                <a:ext cx="24639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80">
                <a:extLst>
                  <a:ext uri="{FF2B5EF4-FFF2-40B4-BE49-F238E27FC236}">
                    <a16:creationId xmlns:a16="http://schemas.microsoft.com/office/drawing/2014/main" id="{4DB35E76-0C2D-2046-B028-E030A14A1DB8}"/>
                  </a:ext>
                </a:extLst>
              </p:cNvPr>
              <p:cNvSpPr txBox="1"/>
              <p:nvPr/>
            </p:nvSpPr>
            <p:spPr>
              <a:xfrm>
                <a:off x="4979654" y="5338910"/>
                <a:ext cx="246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2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7" name="TextBox 80">
                <a:extLst>
                  <a:ext uri="{FF2B5EF4-FFF2-40B4-BE49-F238E27FC236}">
                    <a16:creationId xmlns:a16="http://schemas.microsoft.com/office/drawing/2014/main" id="{4DB35E76-0C2D-2046-B028-E030A14A1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54" y="5338910"/>
                <a:ext cx="24639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80">
            <a:extLst>
              <a:ext uri="{FF2B5EF4-FFF2-40B4-BE49-F238E27FC236}">
                <a16:creationId xmlns:a16="http://schemas.microsoft.com/office/drawing/2014/main" id="{1553E6D8-A675-1344-AFA4-F35426C1985D}"/>
              </a:ext>
            </a:extLst>
          </p:cNvPr>
          <p:cNvSpPr txBox="1"/>
          <p:nvPr/>
        </p:nvSpPr>
        <p:spPr>
          <a:xfrm>
            <a:off x="5342867" y="6092194"/>
            <a:ext cx="1707203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200" dirty="0">
                <a:latin typeface="Times New Roman" charset="0"/>
                <a:ea typeface="Times New Roman" charset="0"/>
                <a:cs typeface="Times New Roman" charset="0"/>
              </a:rPr>
              <a:t>Classifier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80">
                <a:extLst>
                  <a:ext uri="{FF2B5EF4-FFF2-40B4-BE49-F238E27FC236}">
                    <a16:creationId xmlns:a16="http://schemas.microsoft.com/office/drawing/2014/main" id="{FF7763DD-AA9B-6D49-9D02-3CA46A08FAEC}"/>
                  </a:ext>
                </a:extLst>
              </p:cNvPr>
              <p:cNvSpPr txBox="1"/>
              <p:nvPr/>
            </p:nvSpPr>
            <p:spPr>
              <a:xfrm>
                <a:off x="3962611" y="3967943"/>
                <a:ext cx="2463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1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sz="1000" b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9" name="TextBox 80">
                <a:extLst>
                  <a:ext uri="{FF2B5EF4-FFF2-40B4-BE49-F238E27FC236}">
                    <a16:creationId xmlns:a16="http://schemas.microsoft.com/office/drawing/2014/main" id="{FF7763DD-AA9B-6D49-9D02-3CA46A08F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11" y="3967943"/>
                <a:ext cx="246391" cy="246221"/>
              </a:xfrm>
              <a:prstGeom prst="rect">
                <a:avLst/>
              </a:prstGeom>
              <a:blipFill>
                <a:blip r:embed="rId1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0">
                <a:extLst>
                  <a:ext uri="{FF2B5EF4-FFF2-40B4-BE49-F238E27FC236}">
                    <a16:creationId xmlns:a16="http://schemas.microsoft.com/office/drawing/2014/main" id="{C85D83BB-1592-124B-B3B9-ABDD65D9DE7B}"/>
                  </a:ext>
                </a:extLst>
              </p:cNvPr>
              <p:cNvSpPr txBox="1"/>
              <p:nvPr/>
            </p:nvSpPr>
            <p:spPr>
              <a:xfrm>
                <a:off x="3271031" y="3954342"/>
                <a:ext cx="246391" cy="258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05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05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05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0" name="TextBox 80">
                <a:extLst>
                  <a:ext uri="{FF2B5EF4-FFF2-40B4-BE49-F238E27FC236}">
                    <a16:creationId xmlns:a16="http://schemas.microsoft.com/office/drawing/2014/main" id="{C85D83BB-1592-124B-B3B9-ABDD65D9D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31" y="3954342"/>
                <a:ext cx="246391" cy="258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80">
                <a:extLst>
                  <a:ext uri="{FF2B5EF4-FFF2-40B4-BE49-F238E27FC236}">
                    <a16:creationId xmlns:a16="http://schemas.microsoft.com/office/drawing/2014/main" id="{D07ADAED-339C-E54F-AC29-F8A9E348B156}"/>
                  </a:ext>
                </a:extLst>
              </p:cNvPr>
              <p:cNvSpPr txBox="1"/>
              <p:nvPr/>
            </p:nvSpPr>
            <p:spPr>
              <a:xfrm>
                <a:off x="3271031" y="4689368"/>
                <a:ext cx="246391" cy="258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05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05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05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1" name="TextBox 80">
                <a:extLst>
                  <a:ext uri="{FF2B5EF4-FFF2-40B4-BE49-F238E27FC236}">
                    <a16:creationId xmlns:a16="http://schemas.microsoft.com/office/drawing/2014/main" id="{D07ADAED-339C-E54F-AC29-F8A9E348B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31" y="4689368"/>
                <a:ext cx="246391" cy="258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Subtitle 2">
            <a:extLst>
              <a:ext uri="{FF2B5EF4-FFF2-40B4-BE49-F238E27FC236}">
                <a16:creationId xmlns:a16="http://schemas.microsoft.com/office/drawing/2014/main" id="{14FF820E-FF97-A945-9E92-47D5D8B00AD8}"/>
              </a:ext>
            </a:extLst>
          </p:cNvPr>
          <p:cNvSpPr txBox="1">
            <a:spLocks/>
          </p:cNvSpPr>
          <p:nvPr/>
        </p:nvSpPr>
        <p:spPr>
          <a:xfrm>
            <a:off x="862519" y="1619799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2200" b="1" dirty="0">
                <a:cs typeface="Arial" pitchFamily="34" charset="0"/>
              </a:rPr>
              <a:t>Max</a:t>
            </a:r>
            <a:r>
              <a:rPr lang="en-US" altLang="ko-KR" sz="2200" dirty="0">
                <a:cs typeface="Arial" pitchFamily="34" charset="0"/>
              </a:rPr>
              <a:t> part score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75C2716F-5150-EF46-A7AC-C53B7AF0B610}"/>
              </a:ext>
            </a:extLst>
          </p:cNvPr>
          <p:cNvSpPr txBox="1">
            <a:spLocks/>
          </p:cNvSpPr>
          <p:nvPr/>
        </p:nvSpPr>
        <p:spPr>
          <a:xfrm>
            <a:off x="862518" y="3572520"/>
            <a:ext cx="8366307" cy="6199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2"/>
              <a:defRPr/>
            </a:pPr>
            <a:r>
              <a:rPr lang="en-US" altLang="ko-KR" sz="2200" b="1" dirty="0">
                <a:cs typeface="Arial" pitchFamily="34" charset="0"/>
              </a:rPr>
              <a:t>Soft</a:t>
            </a:r>
            <a:r>
              <a:rPr lang="en-US" altLang="ko-KR" sz="2200" dirty="0">
                <a:cs typeface="Arial" pitchFamily="34" charset="0"/>
              </a:rPr>
              <a:t> part score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3F5E1-593E-3F48-B6F1-E297725BC8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43380" y="2500491"/>
            <a:ext cx="969875" cy="3542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E5138BB-EAFA-F842-AABD-75517BD122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39" y="2274103"/>
            <a:ext cx="1837611" cy="1201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80">
                <a:extLst>
                  <a:ext uri="{FF2B5EF4-FFF2-40B4-BE49-F238E27FC236}">
                    <a16:creationId xmlns:a16="http://schemas.microsoft.com/office/drawing/2014/main" id="{58016C8F-31B2-BC4F-97F8-CBEFC808BCD9}"/>
                  </a:ext>
                </a:extLst>
              </p:cNvPr>
              <p:cNvSpPr txBox="1"/>
              <p:nvPr/>
            </p:nvSpPr>
            <p:spPr>
              <a:xfrm>
                <a:off x="2166239" y="2039202"/>
                <a:ext cx="246391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20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5" name="TextBox 80">
                <a:extLst>
                  <a:ext uri="{FF2B5EF4-FFF2-40B4-BE49-F238E27FC236}">
                    <a16:creationId xmlns:a16="http://schemas.microsoft.com/office/drawing/2014/main" id="{58016C8F-31B2-BC4F-97F8-CBEFC808B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239" y="2039202"/>
                <a:ext cx="246391" cy="28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29A12DF0-FEB9-914B-918D-7EE3AE4E5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237497"/>
              </p:ext>
            </p:extLst>
          </p:nvPr>
        </p:nvGraphicFramePr>
        <p:xfrm>
          <a:off x="1964067" y="2284717"/>
          <a:ext cx="594000" cy="11842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텍스트 상자 8">
                <a:extLst>
                  <a:ext uri="{FF2B5EF4-FFF2-40B4-BE49-F238E27FC236}">
                    <a16:creationId xmlns:a16="http://schemas.microsoft.com/office/drawing/2014/main" id="{90B6801C-199E-5B48-8806-3FF0D08A901A}"/>
                  </a:ext>
                </a:extLst>
              </p:cNvPr>
              <p:cNvSpPr txBox="1"/>
              <p:nvPr/>
            </p:nvSpPr>
            <p:spPr>
              <a:xfrm>
                <a:off x="3854380" y="2686479"/>
                <a:ext cx="639823" cy="3270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1400" b="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𝑝𝑒𝑟𝑠𝑜𝑛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7" name="텍스트 상자 8">
                <a:extLst>
                  <a:ext uri="{FF2B5EF4-FFF2-40B4-BE49-F238E27FC236}">
                    <a16:creationId xmlns:a16="http://schemas.microsoft.com/office/drawing/2014/main" id="{90B6801C-199E-5B48-8806-3FF0D08A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380" y="2686479"/>
                <a:ext cx="639823" cy="3270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그림 47">
            <a:extLst>
              <a:ext uri="{FF2B5EF4-FFF2-40B4-BE49-F238E27FC236}">
                <a16:creationId xmlns:a16="http://schemas.microsoft.com/office/drawing/2014/main" id="{1250E15C-EF36-C14D-BCF6-F631A939A9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43" y="2258066"/>
            <a:ext cx="610547" cy="1211279"/>
          </a:xfrm>
          <a:prstGeom prst="rect">
            <a:avLst/>
          </a:prstGeom>
        </p:spPr>
      </p:pic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82FE580-A5DE-9648-8D06-3418B1FDB425}"/>
              </a:ext>
            </a:extLst>
          </p:cNvPr>
          <p:cNvGraphicFramePr>
            <a:graphicFrameLocks noGrp="1"/>
          </p:cNvGraphicFramePr>
          <p:nvPr/>
        </p:nvGraphicFramePr>
        <p:xfrm>
          <a:off x="6208755" y="2271049"/>
          <a:ext cx="594000" cy="11842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ko-KR" altLang="en-US" sz="800" spc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80">
                <a:extLst>
                  <a:ext uri="{FF2B5EF4-FFF2-40B4-BE49-F238E27FC236}">
                    <a16:creationId xmlns:a16="http://schemas.microsoft.com/office/drawing/2014/main" id="{5DC2E9A4-D6E2-4D40-A1C9-C39D33F1BCC4}"/>
                  </a:ext>
                </a:extLst>
              </p:cNvPr>
              <p:cNvSpPr txBox="1"/>
              <p:nvPr/>
            </p:nvSpPr>
            <p:spPr>
              <a:xfrm>
                <a:off x="6397816" y="2026154"/>
                <a:ext cx="246391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1200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kumimoji="1" lang="en-US" altLang="ko-KR" sz="12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𝐕</m:t>
                          </m:r>
                        </m:e>
                      </m:acc>
                    </m:oMath>
                  </m:oMathPara>
                </a14:m>
                <a:endParaRPr kumimoji="1" lang="ko-KR" alt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TextBox 80">
                <a:extLst>
                  <a:ext uri="{FF2B5EF4-FFF2-40B4-BE49-F238E27FC236}">
                    <a16:creationId xmlns:a16="http://schemas.microsoft.com/office/drawing/2014/main" id="{5DC2E9A4-D6E2-4D40-A1C9-C39D33F1B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816" y="2026154"/>
                <a:ext cx="246391" cy="28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ubtitle 2">
            <a:extLst>
              <a:ext uri="{FF2B5EF4-FFF2-40B4-BE49-F238E27FC236}">
                <a16:creationId xmlns:a16="http://schemas.microsoft.com/office/drawing/2014/main" id="{102E6F22-9DAA-DE4D-B842-58DC340958DF}"/>
              </a:ext>
            </a:extLst>
          </p:cNvPr>
          <p:cNvSpPr txBox="1">
            <a:spLocks/>
          </p:cNvSpPr>
          <p:nvPr/>
        </p:nvSpPr>
        <p:spPr>
          <a:xfrm>
            <a:off x="5576696" y="2617399"/>
            <a:ext cx="515111" cy="48318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latinLnBrk="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2200" dirty="0">
                <a:cs typeface="Arial" pitchFamily="34" charset="0"/>
              </a:rPr>
              <a:t>c.f.</a:t>
            </a:r>
          </a:p>
        </p:txBody>
      </p:sp>
    </p:spTree>
    <p:extLst>
      <p:ext uri="{BB962C8B-B14F-4D97-AF65-F5344CB8AC3E}">
        <p14:creationId xmlns:p14="http://schemas.microsoft.com/office/powerpoint/2010/main" val="1727246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457200" y="1096370"/>
            <a:ext cx="8014294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1</a:t>
            </a:r>
            <a:r>
              <a:rPr lang="en-US" altLang="ko-KR" sz="2400" b="1" baseline="30000" dirty="0">
                <a:cs typeface="Arial" pitchFamily="34" charset="0"/>
              </a:rPr>
              <a:t>st</a:t>
            </a:r>
            <a:r>
              <a:rPr lang="en-US" altLang="ko-KR" sz="2400" b="1" dirty="0">
                <a:cs typeface="Arial" pitchFamily="34" charset="0"/>
              </a:rPr>
              <a:t> Problem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Mismatch of the predicted region with its feature region</a:t>
            </a:r>
          </a:p>
        </p:txBody>
      </p:sp>
      <p:sp>
        <p:nvSpPr>
          <p:cNvPr id="24" name="텍스트 상자 25">
            <a:extLst>
              <a:ext uri="{FF2B5EF4-FFF2-40B4-BE49-F238E27FC236}">
                <a16:creationId xmlns:a16="http://schemas.microsoft.com/office/drawing/2014/main" id="{23C4B0A8-72AF-1342-9433-E96647FC3522}"/>
              </a:ext>
            </a:extLst>
          </p:cNvPr>
          <p:cNvSpPr txBox="1"/>
          <p:nvPr/>
        </p:nvSpPr>
        <p:spPr>
          <a:xfrm>
            <a:off x="4053371" y="4026499"/>
            <a:ext cx="5142330" cy="6718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rgbClr val="EB4B4B"/>
                </a:solidFill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R</a:t>
            </a:r>
            <a:r>
              <a:rPr kumimoji="1" lang="en-US" altLang="ko-KR" sz="2800" b="1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: ground truth (GT)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4F18E4-5B35-9E46-840B-3FD8F632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3234" r="11994" b="1"/>
          <a:stretch/>
        </p:blipFill>
        <p:spPr>
          <a:xfrm>
            <a:off x="1103165" y="3297116"/>
            <a:ext cx="2376001" cy="21583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DED1F6-AFBE-7F4B-AAE0-AAC15A16CFC9}"/>
              </a:ext>
            </a:extLst>
          </p:cNvPr>
          <p:cNvSpPr>
            <a:spLocks noChangeAspect="1"/>
          </p:cNvSpPr>
          <p:nvPr/>
        </p:nvSpPr>
        <p:spPr>
          <a:xfrm>
            <a:off x="2356071" y="3703423"/>
            <a:ext cx="777181" cy="1644900"/>
          </a:xfrm>
          <a:prstGeom prst="rect">
            <a:avLst/>
          </a:prstGeom>
          <a:noFill/>
          <a:ln w="38100">
            <a:solidFill>
              <a:srgbClr val="E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407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title 2"/>
          <p:cNvSpPr txBox="1">
            <a:spLocks/>
          </p:cNvSpPr>
          <p:nvPr/>
        </p:nvSpPr>
        <p:spPr>
          <a:xfrm>
            <a:off x="457200" y="1096370"/>
            <a:ext cx="8014294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1</a:t>
            </a:r>
            <a:r>
              <a:rPr lang="en-US" altLang="ko-KR" sz="2400" b="1" baseline="30000" dirty="0">
                <a:cs typeface="Arial" pitchFamily="34" charset="0"/>
              </a:rPr>
              <a:t>st</a:t>
            </a:r>
            <a:r>
              <a:rPr lang="en-US" altLang="ko-KR" sz="2400" b="1" dirty="0">
                <a:cs typeface="Arial" pitchFamily="34" charset="0"/>
              </a:rPr>
              <a:t> Problem 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Mismatch of the predicted region with its feature region</a:t>
            </a:r>
          </a:p>
        </p:txBody>
      </p:sp>
      <p:sp>
        <p:nvSpPr>
          <p:cNvPr id="24" name="텍스트 상자 25">
            <a:extLst>
              <a:ext uri="{FF2B5EF4-FFF2-40B4-BE49-F238E27FC236}">
                <a16:creationId xmlns:a16="http://schemas.microsoft.com/office/drawing/2014/main" id="{23C4B0A8-72AF-1342-9433-E96647FC3522}"/>
              </a:ext>
            </a:extLst>
          </p:cNvPr>
          <p:cNvSpPr txBox="1"/>
          <p:nvPr/>
        </p:nvSpPr>
        <p:spPr>
          <a:xfrm>
            <a:off x="4063099" y="3676297"/>
            <a:ext cx="5142330" cy="1318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rgbClr val="EB4B4B"/>
                </a:solidFill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R</a:t>
            </a:r>
            <a:r>
              <a:rPr kumimoji="1" lang="en-US" altLang="ko-KR" sz="2800" b="1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: ground truth (GT)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rgbClr val="3F7AE3"/>
                </a:solidFill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B</a:t>
            </a:r>
            <a:r>
              <a:rPr kumimoji="1" lang="en-US" altLang="ko-KR" sz="2800" b="1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: </a:t>
            </a:r>
            <a:r>
              <a:rPr kumimoji="1" lang="en-US" altLang="ko-KR" sz="2800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GT’s responsible </a:t>
            </a:r>
            <a:r>
              <a:rPr kumimoji="1" lang="en-US" altLang="ko-KR" sz="2800" b="1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anchor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4F18E4-5B35-9E46-840B-3FD8F632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3234" r="11994" b="1"/>
          <a:stretch/>
        </p:blipFill>
        <p:spPr>
          <a:xfrm>
            <a:off x="1103165" y="2265978"/>
            <a:ext cx="2376001" cy="2158376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8D5F42-E261-A541-87E9-2F39817E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961038"/>
              </p:ext>
            </p:extLst>
          </p:nvPr>
        </p:nvGraphicFramePr>
        <p:xfrm>
          <a:off x="1103165" y="4566855"/>
          <a:ext cx="237353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86">
                  <a:extLst>
                    <a:ext uri="{9D8B030D-6E8A-4147-A177-3AD203B41FA5}">
                      <a16:colId xmlns:a16="http://schemas.microsoft.com/office/drawing/2014/main" val="22808248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829589931"/>
                    </a:ext>
                  </a:extLst>
                </a:gridCol>
                <a:gridCol w="542472">
                  <a:extLst>
                    <a:ext uri="{9D8B030D-6E8A-4147-A177-3AD203B41FA5}">
                      <a16:colId xmlns:a16="http://schemas.microsoft.com/office/drawing/2014/main" val="2363779041"/>
                    </a:ext>
                  </a:extLst>
                </a:gridCol>
                <a:gridCol w="542472">
                  <a:extLst>
                    <a:ext uri="{9D8B030D-6E8A-4147-A177-3AD203B41FA5}">
                      <a16:colId xmlns:a16="http://schemas.microsoft.com/office/drawing/2014/main" val="3489308887"/>
                    </a:ext>
                  </a:extLst>
                </a:gridCol>
                <a:gridCol w="542472">
                  <a:extLst>
                    <a:ext uri="{9D8B030D-6E8A-4147-A177-3AD203B41FA5}">
                      <a16:colId xmlns:a16="http://schemas.microsoft.com/office/drawing/2014/main" val="3091510284"/>
                    </a:ext>
                  </a:extLst>
                </a:gridCol>
                <a:gridCol w="106428">
                  <a:extLst>
                    <a:ext uri="{9D8B030D-6E8A-4147-A177-3AD203B41FA5}">
                      <a16:colId xmlns:a16="http://schemas.microsoft.com/office/drawing/2014/main" val="4284860270"/>
                    </a:ext>
                  </a:extLst>
                </a:gridCol>
              </a:tblGrid>
              <a:tr h="98182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780827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119207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06612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003405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456147"/>
                  </a:ext>
                </a:extLst>
              </a:tr>
              <a:tr h="98182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54776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DED1F6-AFBE-7F4B-AAE0-AAC15A16CFC9}"/>
              </a:ext>
            </a:extLst>
          </p:cNvPr>
          <p:cNvSpPr>
            <a:spLocks noChangeAspect="1"/>
          </p:cNvSpPr>
          <p:nvPr/>
        </p:nvSpPr>
        <p:spPr>
          <a:xfrm>
            <a:off x="2356071" y="2672285"/>
            <a:ext cx="777181" cy="1644900"/>
          </a:xfrm>
          <a:prstGeom prst="rect">
            <a:avLst/>
          </a:prstGeom>
          <a:noFill/>
          <a:ln w="38100">
            <a:solidFill>
              <a:srgbClr val="E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3D6BC-C3EF-314D-8693-C0D47B931DC5}"/>
              </a:ext>
            </a:extLst>
          </p:cNvPr>
          <p:cNvSpPr>
            <a:spLocks/>
          </p:cNvSpPr>
          <p:nvPr/>
        </p:nvSpPr>
        <p:spPr>
          <a:xfrm>
            <a:off x="2202903" y="2990809"/>
            <a:ext cx="699803" cy="1168600"/>
          </a:xfrm>
          <a:prstGeom prst="rect">
            <a:avLst/>
          </a:prstGeom>
          <a:noFill/>
          <a:ln w="38100">
            <a:solidFill>
              <a:srgbClr val="3F7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ED4431-0365-6843-A974-966C78A67E3D}"/>
              </a:ext>
            </a:extLst>
          </p:cNvPr>
          <p:cNvSpPr>
            <a:spLocks/>
          </p:cNvSpPr>
          <p:nvPr/>
        </p:nvSpPr>
        <p:spPr>
          <a:xfrm>
            <a:off x="2203952" y="5302939"/>
            <a:ext cx="699803" cy="1168600"/>
          </a:xfrm>
          <a:prstGeom prst="rect">
            <a:avLst/>
          </a:prstGeom>
          <a:noFill/>
          <a:ln w="38100">
            <a:solidFill>
              <a:srgbClr val="3F7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38733EA-8FAD-D24D-8139-5ACA01212709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</p:spTree>
    <p:extLst>
      <p:ext uri="{BB962C8B-B14F-4D97-AF65-F5344CB8AC3E}">
        <p14:creationId xmlns:p14="http://schemas.microsoft.com/office/powerpoint/2010/main" val="1722502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title 2"/>
          <p:cNvSpPr txBox="1">
            <a:spLocks/>
          </p:cNvSpPr>
          <p:nvPr/>
        </p:nvSpPr>
        <p:spPr>
          <a:xfrm>
            <a:off x="457200" y="1096370"/>
            <a:ext cx="8014294" cy="1433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1</a:t>
            </a:r>
            <a:r>
              <a:rPr lang="en-US" altLang="ko-KR" sz="2400" b="1" baseline="30000" dirty="0">
                <a:cs typeface="Arial" pitchFamily="34" charset="0"/>
              </a:rPr>
              <a:t>st</a:t>
            </a:r>
            <a:r>
              <a:rPr lang="en-US" altLang="ko-KR" sz="2400" b="1" dirty="0">
                <a:cs typeface="Arial" pitchFamily="34" charset="0"/>
              </a:rPr>
              <a:t> Problem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Mismatch of the predicted region with its feature region</a:t>
            </a:r>
          </a:p>
        </p:txBody>
      </p:sp>
      <p:sp>
        <p:nvSpPr>
          <p:cNvPr id="24" name="텍스트 상자 25">
            <a:extLst>
              <a:ext uri="{FF2B5EF4-FFF2-40B4-BE49-F238E27FC236}">
                <a16:creationId xmlns:a16="http://schemas.microsoft.com/office/drawing/2014/main" id="{23C4B0A8-72AF-1342-9433-E96647FC3522}"/>
              </a:ext>
            </a:extLst>
          </p:cNvPr>
          <p:cNvSpPr txBox="1"/>
          <p:nvPr/>
        </p:nvSpPr>
        <p:spPr>
          <a:xfrm>
            <a:off x="4082554" y="3365012"/>
            <a:ext cx="5142330" cy="19514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rgbClr val="EB4B4B"/>
                </a:solidFill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R</a:t>
            </a:r>
            <a:r>
              <a:rPr kumimoji="1" lang="en-US" altLang="ko-KR" sz="2800" b="1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: ground truth (GT)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rgbClr val="3F7AE3"/>
                </a:solidFill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B</a:t>
            </a:r>
            <a:r>
              <a:rPr kumimoji="1" lang="en-US" altLang="ko-KR" sz="2800" b="1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: </a:t>
            </a:r>
            <a:r>
              <a:rPr kumimoji="1" lang="en-US" altLang="ko-KR" sz="2800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GT’s responsible </a:t>
            </a:r>
            <a:r>
              <a:rPr kumimoji="1" lang="en-US" altLang="ko-KR" sz="2800" b="1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anchor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rgbClr val="00B050"/>
                </a:solidFill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G</a:t>
            </a:r>
            <a:r>
              <a:rPr kumimoji="1" lang="en-US" altLang="ko-KR" sz="2800" b="1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: </a:t>
            </a:r>
            <a:r>
              <a:rPr kumimoji="1" lang="en-US" altLang="ko-KR" sz="2800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anchor’s corresponding </a:t>
            </a:r>
            <a:r>
              <a:rPr kumimoji="1" lang="en-US" altLang="ko-KR" sz="2800" b="1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grid</a:t>
            </a:r>
            <a:endParaRPr kumimoji="1" lang="ko-KR" altLang="en-US" sz="2800" b="1" dirty="0">
              <a:latin typeface="Calibri" panose="020F0502020204030204" pitchFamily="34" charset="0"/>
              <a:ea typeface="Times New Roman" charset="0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4F18E4-5B35-9E46-840B-3FD8F632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3234" r="11994" b="1"/>
          <a:stretch/>
        </p:blipFill>
        <p:spPr>
          <a:xfrm>
            <a:off x="1103165" y="2265978"/>
            <a:ext cx="2376001" cy="2158376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8D5F42-E261-A541-87E9-2F39817E5C65}"/>
              </a:ext>
            </a:extLst>
          </p:cNvPr>
          <p:cNvGraphicFramePr>
            <a:graphicFrameLocks noGrp="1"/>
          </p:cNvGraphicFramePr>
          <p:nvPr/>
        </p:nvGraphicFramePr>
        <p:xfrm>
          <a:off x="1103165" y="4566855"/>
          <a:ext cx="237353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86">
                  <a:extLst>
                    <a:ext uri="{9D8B030D-6E8A-4147-A177-3AD203B41FA5}">
                      <a16:colId xmlns:a16="http://schemas.microsoft.com/office/drawing/2014/main" val="22808248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829589931"/>
                    </a:ext>
                  </a:extLst>
                </a:gridCol>
                <a:gridCol w="542472">
                  <a:extLst>
                    <a:ext uri="{9D8B030D-6E8A-4147-A177-3AD203B41FA5}">
                      <a16:colId xmlns:a16="http://schemas.microsoft.com/office/drawing/2014/main" val="2363779041"/>
                    </a:ext>
                  </a:extLst>
                </a:gridCol>
                <a:gridCol w="542472">
                  <a:extLst>
                    <a:ext uri="{9D8B030D-6E8A-4147-A177-3AD203B41FA5}">
                      <a16:colId xmlns:a16="http://schemas.microsoft.com/office/drawing/2014/main" val="3489308887"/>
                    </a:ext>
                  </a:extLst>
                </a:gridCol>
                <a:gridCol w="542472">
                  <a:extLst>
                    <a:ext uri="{9D8B030D-6E8A-4147-A177-3AD203B41FA5}">
                      <a16:colId xmlns:a16="http://schemas.microsoft.com/office/drawing/2014/main" val="3091510284"/>
                    </a:ext>
                  </a:extLst>
                </a:gridCol>
                <a:gridCol w="106428">
                  <a:extLst>
                    <a:ext uri="{9D8B030D-6E8A-4147-A177-3AD203B41FA5}">
                      <a16:colId xmlns:a16="http://schemas.microsoft.com/office/drawing/2014/main" val="4284860270"/>
                    </a:ext>
                  </a:extLst>
                </a:gridCol>
              </a:tblGrid>
              <a:tr h="98182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780827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119207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066124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003405"/>
                  </a:ext>
                </a:extLst>
              </a:tr>
              <a:tr h="490909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456147"/>
                  </a:ext>
                </a:extLst>
              </a:tr>
              <a:tr h="98182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54776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DED1F6-AFBE-7F4B-AAE0-AAC15A16CFC9}"/>
              </a:ext>
            </a:extLst>
          </p:cNvPr>
          <p:cNvSpPr>
            <a:spLocks noChangeAspect="1"/>
          </p:cNvSpPr>
          <p:nvPr/>
        </p:nvSpPr>
        <p:spPr>
          <a:xfrm>
            <a:off x="2356071" y="2672285"/>
            <a:ext cx="777181" cy="1644900"/>
          </a:xfrm>
          <a:prstGeom prst="rect">
            <a:avLst/>
          </a:prstGeom>
          <a:noFill/>
          <a:ln w="38100">
            <a:solidFill>
              <a:srgbClr val="E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3D6BC-C3EF-314D-8693-C0D47B931DC5}"/>
              </a:ext>
            </a:extLst>
          </p:cNvPr>
          <p:cNvSpPr>
            <a:spLocks/>
          </p:cNvSpPr>
          <p:nvPr/>
        </p:nvSpPr>
        <p:spPr>
          <a:xfrm>
            <a:off x="2202903" y="2990809"/>
            <a:ext cx="699803" cy="1168600"/>
          </a:xfrm>
          <a:prstGeom prst="rect">
            <a:avLst/>
          </a:prstGeom>
          <a:noFill/>
          <a:ln w="38100">
            <a:solidFill>
              <a:srgbClr val="3F7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ED4431-0365-6843-A974-966C78A67E3D}"/>
              </a:ext>
            </a:extLst>
          </p:cNvPr>
          <p:cNvSpPr>
            <a:spLocks/>
          </p:cNvSpPr>
          <p:nvPr/>
        </p:nvSpPr>
        <p:spPr>
          <a:xfrm>
            <a:off x="2203952" y="5302939"/>
            <a:ext cx="699803" cy="1168600"/>
          </a:xfrm>
          <a:prstGeom prst="rect">
            <a:avLst/>
          </a:prstGeom>
          <a:noFill/>
          <a:ln w="38100">
            <a:solidFill>
              <a:srgbClr val="3F7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B414DD1-6E86-5E4C-926C-958C17F5841C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</p:spTree>
    <p:extLst>
      <p:ext uri="{BB962C8B-B14F-4D97-AF65-F5344CB8AC3E}">
        <p14:creationId xmlns:p14="http://schemas.microsoft.com/office/powerpoint/2010/main" val="629952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FF07D63-9BDA-E145-A799-5CB49ED4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4" y="2919712"/>
            <a:ext cx="3076392" cy="2818435"/>
          </a:xfrm>
          <a:prstGeom prst="rect">
            <a:avLst/>
          </a:prstGeom>
        </p:spPr>
      </p:pic>
      <p:sp>
        <p:nvSpPr>
          <p:cNvPr id="13" name="텍스트 상자 25">
            <a:extLst>
              <a:ext uri="{FF2B5EF4-FFF2-40B4-BE49-F238E27FC236}">
                <a16:creationId xmlns:a16="http://schemas.microsoft.com/office/drawing/2014/main" id="{21002017-5758-4248-9C15-C2FF168F0660}"/>
              </a:ext>
            </a:extLst>
          </p:cNvPr>
          <p:cNvSpPr txBox="1"/>
          <p:nvPr/>
        </p:nvSpPr>
        <p:spPr>
          <a:xfrm>
            <a:off x="3788558" y="3233835"/>
            <a:ext cx="42658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800" b="1" dirty="0">
                <a:latin typeface="Calibri" panose="020F0502020204030204" pitchFamily="34" charset="0"/>
                <a:ea typeface="Times New Roman" charset="0"/>
                <a:cs typeface="Calibri" panose="020F0502020204030204" pitchFamily="34" charset="0"/>
              </a:rPr>
              <a:t>Existing detection task:</a:t>
            </a:r>
            <a:endParaRPr kumimoji="1" lang="ko-KR" altLang="en-US" sz="2800" b="1" dirty="0">
              <a:latin typeface="Calibri" panose="020F0502020204030204" pitchFamily="34" charset="0"/>
              <a:ea typeface="Times New Roman" charset="0"/>
              <a:cs typeface="Calibri" panose="020F050202020403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8ABADF4-B3A3-824D-A7E5-B8E8B3201A75}"/>
              </a:ext>
            </a:extLst>
          </p:cNvPr>
          <p:cNvSpPr txBox="1">
            <a:spLocks/>
          </p:cNvSpPr>
          <p:nvPr/>
        </p:nvSpPr>
        <p:spPr>
          <a:xfrm>
            <a:off x="457200" y="1096370"/>
            <a:ext cx="8014294" cy="14334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1</a:t>
            </a:r>
            <a:r>
              <a:rPr lang="en-US" altLang="ko-KR" sz="2400" b="1" baseline="30000" dirty="0">
                <a:cs typeface="Arial" pitchFamily="34" charset="0"/>
              </a:rPr>
              <a:t>st</a:t>
            </a:r>
            <a:r>
              <a:rPr lang="en-US" altLang="ko-KR" sz="2400" b="1" dirty="0">
                <a:cs typeface="Arial" pitchFamily="34" charset="0"/>
              </a:rPr>
              <a:t> Problem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Mismatch of the predicted region with its feature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상자 25">
                <a:extLst>
                  <a:ext uri="{FF2B5EF4-FFF2-40B4-BE49-F238E27FC236}">
                    <a16:creationId xmlns:a16="http://schemas.microsoft.com/office/drawing/2014/main" id="{F0997151-99D1-7E4C-A025-76A65F001DBA}"/>
                  </a:ext>
                </a:extLst>
              </p:cNvPr>
              <p:cNvSpPr txBox="1"/>
              <p:nvPr/>
            </p:nvSpPr>
            <p:spPr>
              <a:xfrm>
                <a:off x="3798285" y="3848546"/>
                <a:ext cx="5472169" cy="1540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ko-KR" sz="2400" dirty="0">
                    <a:ea typeface="Times New Roman" charset="0"/>
                    <a:cs typeface="Arial" panose="020B0604020202020204" pitchFamily="34" charset="0"/>
                  </a:rPr>
                  <a:t>(for each anchor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  <a:ea typeface="Times New Roman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kumimoji="1" lang="en-US" altLang="ko-KR" sz="2400" dirty="0">
                    <a:ea typeface="Times New Roman" charset="0"/>
                    <a:cs typeface="Arial" panose="020B0604020202020204" pitchFamily="34" charset="0"/>
                  </a:rPr>
                  <a:t>)</a:t>
                </a:r>
                <a:br>
                  <a:rPr kumimoji="1" lang="en-US" altLang="ko-KR" sz="2400" dirty="0">
                    <a:ea typeface="Times New Roman" charset="0"/>
                    <a:cs typeface="Arial" panose="020B0604020202020204" pitchFamily="34" charset="0"/>
                  </a:rPr>
                </a:br>
                <a:r>
                  <a:rPr kumimoji="1" lang="en-US" altLang="ko-KR" sz="2400" dirty="0">
                    <a:ea typeface="Times New Roman" charset="0"/>
                    <a:cs typeface="Arial" panose="020B0604020202020204" pitchFamily="34" charset="0"/>
                  </a:rPr>
                  <a:t>Is there a </a:t>
                </a:r>
                <a:r>
                  <a:rPr kumimoji="1" lang="en-US" altLang="ko-KR" sz="2400" b="1" i="1" dirty="0">
                    <a:ea typeface="Times New Roman" charset="0"/>
                    <a:cs typeface="Arial" panose="020B0604020202020204" pitchFamily="34" charset="0"/>
                  </a:rPr>
                  <a:t>person </a:t>
                </a:r>
                <a:r>
                  <a:rPr kumimoji="1" lang="en-US" altLang="ko-KR" sz="2400" dirty="0">
                    <a:ea typeface="Times New Roman" charset="0"/>
                    <a:cs typeface="Arial" panose="020B0604020202020204" pitchFamily="34" charset="0"/>
                  </a:rPr>
                  <a:t>near here?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2400" dirty="0">
                    <a:ea typeface="Times New Roman" charset="0"/>
                    <a:cs typeface="Arial" panose="020B0604020202020204" pitchFamily="34" charset="0"/>
                  </a:rPr>
                  <a:t>)</a:t>
                </a:r>
                <a:br>
                  <a:rPr kumimoji="1" lang="en-US" altLang="ko-KR" sz="2400" dirty="0">
                    <a:ea typeface="Times New Roman" charset="0"/>
                    <a:cs typeface="Arial" panose="020B0604020202020204" pitchFamily="34" charset="0"/>
                  </a:rPr>
                </a:br>
                <a:r>
                  <a:rPr kumimoji="1" lang="en-US" altLang="ko-KR" sz="2400" dirty="0">
                    <a:ea typeface="Times New Roman" charset="0"/>
                    <a:cs typeface="Arial" panose="020B0604020202020204" pitchFamily="34" charset="0"/>
                  </a:rPr>
                  <a:t>And where is it? </a:t>
                </a:r>
                <a:r>
                  <a:rPr kumimoji="1" lang="en-US" altLang="ko-KR" sz="2400" dirty="0">
                    <a:latin typeface="Arial" panose="020B0604020202020204" pitchFamily="34" charset="0"/>
                    <a:ea typeface="Times New Roman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ko-KR" sz="2400" dirty="0">
                    <a:latin typeface="Arial" panose="020B0604020202020204" pitchFamily="34" charset="0"/>
                    <a:ea typeface="Times New Roman" charset="0"/>
                    <a:cs typeface="Arial" panose="020B0604020202020204" pitchFamily="34" charset="0"/>
                  </a:rPr>
                  <a:t>) </a:t>
                </a:r>
                <a:endParaRPr kumimoji="1" lang="ko-KR" altLang="en-US" sz="2400" dirty="0"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텍스트 상자 25">
                <a:extLst>
                  <a:ext uri="{FF2B5EF4-FFF2-40B4-BE49-F238E27FC236}">
                    <a16:creationId xmlns:a16="http://schemas.microsoft.com/office/drawing/2014/main" id="{F0997151-99D1-7E4C-A025-76A65F00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5" y="3848546"/>
                <a:ext cx="5472169" cy="1540806"/>
              </a:xfrm>
              <a:prstGeom prst="rect">
                <a:avLst/>
              </a:prstGeom>
              <a:blipFill>
                <a:blip r:embed="rId4"/>
                <a:stretch>
                  <a:fillRect l="-1620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ubtitle 2">
            <a:extLst>
              <a:ext uri="{FF2B5EF4-FFF2-40B4-BE49-F238E27FC236}">
                <a16:creationId xmlns:a16="http://schemas.microsoft.com/office/drawing/2014/main" id="{D001E514-9F79-1C44-BFE9-61422AF18CE6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</p:spTree>
    <p:extLst>
      <p:ext uri="{BB962C8B-B14F-4D97-AF65-F5344CB8AC3E}">
        <p14:creationId xmlns:p14="http://schemas.microsoft.com/office/powerpoint/2010/main" val="1887252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상자 25">
            <a:extLst>
              <a:ext uri="{FF2B5EF4-FFF2-40B4-BE49-F238E27FC236}">
                <a16:creationId xmlns:a16="http://schemas.microsoft.com/office/drawing/2014/main" id="{C6D1FD12-17FA-6C44-9E5B-468E28500021}"/>
              </a:ext>
            </a:extLst>
          </p:cNvPr>
          <p:cNvSpPr txBox="1"/>
          <p:nvPr/>
        </p:nvSpPr>
        <p:spPr>
          <a:xfrm>
            <a:off x="4624617" y="4175261"/>
            <a:ext cx="38468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800" b="1" dirty="0">
                <a:solidFill>
                  <a:srgbClr val="3F7AE3"/>
                </a:solidFill>
                <a:ea typeface="Times New Roman" charset="0"/>
                <a:cs typeface="Arial" panose="020B0604020202020204" pitchFamily="34" charset="0"/>
              </a:rPr>
              <a:t>Our additional</a:t>
            </a:r>
            <a:r>
              <a:rPr kumimoji="1" lang="en-US" altLang="ko-KR" sz="2800" b="1" dirty="0">
                <a:solidFill>
                  <a:srgbClr val="3F7AE3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task:</a:t>
            </a:r>
            <a:endParaRPr kumimoji="1" lang="ko-KR" altLang="en-US" sz="2800" b="1" dirty="0">
              <a:solidFill>
                <a:srgbClr val="3F7AE3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25">
                <a:extLst>
                  <a:ext uri="{FF2B5EF4-FFF2-40B4-BE49-F238E27FC236}">
                    <a16:creationId xmlns:a16="http://schemas.microsoft.com/office/drawing/2014/main" id="{1A4AEC6C-4586-B648-8536-7009EC417CC2}"/>
                  </a:ext>
                </a:extLst>
              </p:cNvPr>
              <p:cNvSpPr txBox="1"/>
              <p:nvPr/>
            </p:nvSpPr>
            <p:spPr>
              <a:xfrm>
                <a:off x="4624617" y="4698481"/>
                <a:ext cx="492119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kumimoji="1" lang="en-US" altLang="ko-KR" sz="2800" dirty="0">
                    <a:ea typeface="Times New Roman" charset="0"/>
                    <a:cs typeface="Arial" panose="020B0604020202020204" pitchFamily="34" charset="0"/>
                  </a:rPr>
                  <a:t>Is there a </a:t>
                </a:r>
                <a:r>
                  <a:rPr kumimoji="1" lang="en-US" altLang="ko-KR" sz="2800" b="1" i="1" dirty="0">
                    <a:ea typeface="Times New Roman" charset="0"/>
                    <a:cs typeface="Arial" panose="020B0604020202020204" pitchFamily="34" charset="0"/>
                  </a:rPr>
                  <a:t>person</a:t>
                </a:r>
                <a:r>
                  <a:rPr kumimoji="1" lang="en-US" altLang="ko-KR" sz="2800" dirty="0">
                    <a:ea typeface="Times New Roman" charset="0"/>
                    <a:cs typeface="Arial" panose="020B0604020202020204" pitchFamily="34" charset="0"/>
                  </a:rPr>
                  <a:t>?</a:t>
                </a:r>
                <a:r>
                  <a:rPr kumimoji="1" lang="en-US" altLang="ko-KR" sz="2800" dirty="0">
                    <a:latin typeface="Arial" panose="020B0604020202020204" pitchFamily="34" charset="0"/>
                    <a:ea typeface="Times New Roman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latin typeface="Cambria Math" panose="02040503050406030204" pitchFamily="18" charset="0"/>
                        <a:ea typeface="Times New Roman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kumimoji="1" lang="en-US" altLang="ko-KR" sz="2800" dirty="0">
                    <a:latin typeface="Arial" panose="020B0604020202020204" pitchFamily="34" charset="0"/>
                    <a:ea typeface="Times New Roman" charset="0"/>
                    <a:cs typeface="Arial" panose="020B0604020202020204" pitchFamily="34" charset="0"/>
                  </a:rPr>
                  <a:t>)</a:t>
                </a:r>
                <a:endParaRPr kumimoji="1" lang="ko-KR" altLang="en-US" sz="2800" dirty="0"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텍스트 상자 25">
                <a:extLst>
                  <a:ext uri="{FF2B5EF4-FFF2-40B4-BE49-F238E27FC236}">
                    <a16:creationId xmlns:a16="http://schemas.microsoft.com/office/drawing/2014/main" id="{1A4AEC6C-4586-B648-8536-7009EC417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617" y="4698481"/>
                <a:ext cx="4921196" cy="523220"/>
              </a:xfrm>
              <a:prstGeom prst="rect">
                <a:avLst/>
              </a:prstGeom>
              <a:blipFill>
                <a:blip r:embed="rId3"/>
                <a:stretch>
                  <a:fillRect l="-2314" t="-14286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D6A26E47-899D-1D4E-A33C-853E5D7FC9DC}"/>
              </a:ext>
            </a:extLst>
          </p:cNvPr>
          <p:cNvSpPr txBox="1">
            <a:spLocks/>
          </p:cNvSpPr>
          <p:nvPr/>
        </p:nvSpPr>
        <p:spPr>
          <a:xfrm>
            <a:off x="457200" y="1096370"/>
            <a:ext cx="8014294" cy="23194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1</a:t>
            </a:r>
            <a:r>
              <a:rPr lang="en-US" altLang="ko-KR" sz="2400" b="1" baseline="30000" dirty="0">
                <a:cs typeface="Arial" pitchFamily="34" charset="0"/>
              </a:rPr>
              <a:t>st</a:t>
            </a:r>
            <a:r>
              <a:rPr lang="en-US" altLang="ko-KR" sz="2400" b="1" dirty="0">
                <a:cs typeface="Arial" pitchFamily="34" charset="0"/>
              </a:rPr>
              <a:t> Problem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Mismatch of the predicted region with its feature region</a:t>
            </a:r>
          </a:p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Solution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Make easier task to focus on its feature region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1A57CF-27E0-D748-9AA3-8064FBC752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74" y="3415816"/>
            <a:ext cx="3076392" cy="2796720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192F736D-EC15-B841-A368-EF9C0E055485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</p:spTree>
    <p:extLst>
      <p:ext uri="{BB962C8B-B14F-4D97-AF65-F5344CB8AC3E}">
        <p14:creationId xmlns:p14="http://schemas.microsoft.com/office/powerpoint/2010/main" val="803892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3371FA5-EE87-A946-A6DA-FD48712C28B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97" y="3586232"/>
            <a:ext cx="4815639" cy="275179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6814FD-B552-824F-83FE-088219C5A9B3}"/>
              </a:ext>
            </a:extLst>
          </p:cNvPr>
          <p:cNvPicPr>
            <a:picLocks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7" y="3586988"/>
            <a:ext cx="4815639" cy="275179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B489DB-5683-6F48-AE2F-FD06171EEA4E}"/>
              </a:ext>
            </a:extLst>
          </p:cNvPr>
          <p:cNvSpPr/>
          <p:nvPr/>
        </p:nvSpPr>
        <p:spPr>
          <a:xfrm>
            <a:off x="1452703" y="4394568"/>
            <a:ext cx="331525" cy="757771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80">
            <a:extLst>
              <a:ext uri="{FF2B5EF4-FFF2-40B4-BE49-F238E27FC236}">
                <a16:creationId xmlns:a16="http://schemas.microsoft.com/office/drawing/2014/main" id="{8061363E-BAD2-464C-A9AC-A8F18270C110}"/>
              </a:ext>
            </a:extLst>
          </p:cNvPr>
          <p:cNvSpPr txBox="1"/>
          <p:nvPr/>
        </p:nvSpPr>
        <p:spPr>
          <a:xfrm>
            <a:off x="1559798" y="4616970"/>
            <a:ext cx="184054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2400" b="1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Person?</a:t>
            </a:r>
            <a:endParaRPr kumimoji="1" lang="ko-KR" altLang="en-US" sz="2400" b="1" dirty="0">
              <a:solidFill>
                <a:srgbClr val="FFC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B01BFDE-F00B-5E43-BF6F-88F930D24BBC}"/>
              </a:ext>
            </a:extLst>
          </p:cNvPr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64" y="3584446"/>
            <a:ext cx="4816250" cy="275348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1AFE11-69BE-4649-9156-3B2C07201EEE}"/>
              </a:ext>
            </a:extLst>
          </p:cNvPr>
          <p:cNvSpPr/>
          <p:nvPr/>
        </p:nvSpPr>
        <p:spPr>
          <a:xfrm>
            <a:off x="5090964" y="4404296"/>
            <a:ext cx="331525" cy="757771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6" name="구부러진 연결선[U] 25">
            <a:extLst>
              <a:ext uri="{FF2B5EF4-FFF2-40B4-BE49-F238E27FC236}">
                <a16:creationId xmlns:a16="http://schemas.microsoft.com/office/drawing/2014/main" id="{3592BFD3-EDB4-014D-9A00-C44357211640}"/>
              </a:ext>
            </a:extLst>
          </p:cNvPr>
          <p:cNvCxnSpPr>
            <a:stCxn id="23" idx="0"/>
            <a:endCxn id="20" idx="0"/>
          </p:cNvCxnSpPr>
          <p:nvPr/>
        </p:nvCxnSpPr>
        <p:spPr>
          <a:xfrm rot="16200000" flipV="1">
            <a:off x="3432733" y="2580301"/>
            <a:ext cx="9728" cy="3638261"/>
          </a:xfrm>
          <a:prstGeom prst="curvedConnector3">
            <a:avLst>
              <a:gd name="adj1" fmla="val 8449712"/>
            </a:avLst>
          </a:prstGeom>
          <a:ln w="444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ubtitle 2">
            <a:extLst>
              <a:ext uri="{FF2B5EF4-FFF2-40B4-BE49-F238E27FC236}">
                <a16:creationId xmlns:a16="http://schemas.microsoft.com/office/drawing/2014/main" id="{00E8072E-680E-CA4E-AB26-8AA7AA618E16}"/>
              </a:ext>
            </a:extLst>
          </p:cNvPr>
          <p:cNvSpPr txBox="1">
            <a:spLocks/>
          </p:cNvSpPr>
          <p:nvPr/>
        </p:nvSpPr>
        <p:spPr>
          <a:xfrm>
            <a:off x="457200" y="1096370"/>
            <a:ext cx="8014294" cy="23194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1</a:t>
            </a:r>
            <a:r>
              <a:rPr lang="en-US" altLang="ko-KR" sz="2400" b="1" baseline="30000" dirty="0">
                <a:cs typeface="Arial" pitchFamily="34" charset="0"/>
              </a:rPr>
              <a:t>st</a:t>
            </a:r>
            <a:r>
              <a:rPr lang="en-US" altLang="ko-KR" sz="2400" b="1" dirty="0">
                <a:cs typeface="Arial" pitchFamily="34" charset="0"/>
              </a:rPr>
              <a:t> Problem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Mismatch of the predicted region with its feature region</a:t>
            </a:r>
          </a:p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Solution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Make easier task to focus on its feature region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2A476EE3-082C-2F4A-A5FE-A4F344CA802B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</p:spTree>
    <p:extLst>
      <p:ext uri="{BB962C8B-B14F-4D97-AF65-F5344CB8AC3E}">
        <p14:creationId xmlns:p14="http://schemas.microsoft.com/office/powerpoint/2010/main" val="3295826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title 2"/>
          <p:cNvSpPr txBox="1">
            <a:spLocks/>
          </p:cNvSpPr>
          <p:nvPr/>
        </p:nvSpPr>
        <p:spPr>
          <a:xfrm>
            <a:off x="378371" y="1096370"/>
            <a:ext cx="809312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2</a:t>
            </a:r>
            <a:r>
              <a:rPr lang="en-US" altLang="ko-KR" sz="2400" b="1" baseline="30000" dirty="0">
                <a:cs typeface="Arial" pitchFamily="34" charset="0"/>
              </a:rPr>
              <a:t>nd</a:t>
            </a:r>
            <a:r>
              <a:rPr lang="en-US" altLang="ko-KR" sz="2400" b="1" dirty="0">
                <a:cs typeface="Arial" pitchFamily="34" charset="0"/>
              </a:rPr>
              <a:t> Problem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Risky to rely on only one feature map to predict output</a:t>
            </a:r>
          </a:p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Solution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Use the results of multiple layers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21186BF-6F32-9F4E-928C-D007546C5433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97" y="3586232"/>
            <a:ext cx="4815639" cy="275179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187B3C-6BF7-8C4B-AD91-005BA5A7A90A}"/>
              </a:ext>
            </a:extLst>
          </p:cNvPr>
          <p:cNvPicPr>
            <a:picLocks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7" y="3586988"/>
            <a:ext cx="4815639" cy="275179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64D945-8E85-994C-932B-2AC1A5DA1743}"/>
              </a:ext>
            </a:extLst>
          </p:cNvPr>
          <p:cNvSpPr/>
          <p:nvPr/>
        </p:nvSpPr>
        <p:spPr>
          <a:xfrm>
            <a:off x="1452703" y="4394568"/>
            <a:ext cx="331525" cy="757771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80">
            <a:extLst>
              <a:ext uri="{FF2B5EF4-FFF2-40B4-BE49-F238E27FC236}">
                <a16:creationId xmlns:a16="http://schemas.microsoft.com/office/drawing/2014/main" id="{5786BCD3-49F3-654A-AC25-D6CA1051674C}"/>
              </a:ext>
            </a:extLst>
          </p:cNvPr>
          <p:cNvSpPr txBox="1"/>
          <p:nvPr/>
        </p:nvSpPr>
        <p:spPr>
          <a:xfrm>
            <a:off x="1559798" y="4616970"/>
            <a:ext cx="184054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2400" b="1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Person?</a:t>
            </a:r>
            <a:endParaRPr kumimoji="1" lang="ko-KR" altLang="en-US" sz="2400" b="1" dirty="0">
              <a:solidFill>
                <a:srgbClr val="FFC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9960210-D1B8-7344-9D52-E888C2F12E2D}"/>
              </a:ext>
            </a:extLst>
          </p:cNvPr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64" y="3584446"/>
            <a:ext cx="4816250" cy="275348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56E921-ED0E-B547-8950-5F05477A2FBD}"/>
              </a:ext>
            </a:extLst>
          </p:cNvPr>
          <p:cNvSpPr/>
          <p:nvPr/>
        </p:nvSpPr>
        <p:spPr>
          <a:xfrm>
            <a:off x="5090964" y="4404296"/>
            <a:ext cx="331525" cy="757771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402EE8B0-2C60-C44D-A1AC-CAD9DB5C173C}"/>
              </a:ext>
            </a:extLst>
          </p:cNvPr>
          <p:cNvCxnSpPr>
            <a:stCxn id="36" idx="0"/>
            <a:endCxn id="32" idx="0"/>
          </p:cNvCxnSpPr>
          <p:nvPr/>
        </p:nvCxnSpPr>
        <p:spPr>
          <a:xfrm rot="16200000" flipV="1">
            <a:off x="3432733" y="2580301"/>
            <a:ext cx="9728" cy="3638261"/>
          </a:xfrm>
          <a:prstGeom prst="curvedConnector3">
            <a:avLst>
              <a:gd name="adj1" fmla="val 8449712"/>
            </a:avLst>
          </a:prstGeom>
          <a:ln w="444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FE01C1C0-B146-1245-81C9-AD6B519A0A5D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</p:spTree>
    <p:extLst>
      <p:ext uri="{BB962C8B-B14F-4D97-AF65-F5344CB8AC3E}">
        <p14:creationId xmlns:p14="http://schemas.microsoft.com/office/powerpoint/2010/main" val="656899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title 2"/>
          <p:cNvSpPr txBox="1">
            <a:spLocks/>
          </p:cNvSpPr>
          <p:nvPr/>
        </p:nvSpPr>
        <p:spPr>
          <a:xfrm>
            <a:off x="378371" y="1096370"/>
            <a:ext cx="809312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2</a:t>
            </a:r>
            <a:r>
              <a:rPr lang="en-US" altLang="ko-KR" sz="2400" b="1" baseline="30000" dirty="0">
                <a:cs typeface="Arial" pitchFamily="34" charset="0"/>
              </a:rPr>
              <a:t>nd</a:t>
            </a:r>
            <a:r>
              <a:rPr lang="en-US" altLang="ko-KR" sz="2400" b="1" dirty="0">
                <a:cs typeface="Arial" pitchFamily="34" charset="0"/>
              </a:rPr>
              <a:t> Problem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Risky to rely on only one feature map to predict output</a:t>
            </a:r>
          </a:p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dirty="0">
                <a:cs typeface="Arial" pitchFamily="34" charset="0"/>
              </a:rPr>
              <a:t>Solution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Use the results of multiple layers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371FA5-EE87-A946-A6DA-FD48712C28B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81" y="3750954"/>
            <a:ext cx="3689532" cy="21083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BB57E6-CF67-A643-9D02-782B994A81C3}"/>
              </a:ext>
            </a:extLst>
          </p:cNvPr>
          <p:cNvPicPr>
            <a:picLocks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76" y="3750954"/>
            <a:ext cx="3689532" cy="21083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6814FD-B552-824F-83FE-088219C5A9B3}"/>
              </a:ext>
            </a:extLst>
          </p:cNvPr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800" y="3761438"/>
            <a:ext cx="3689532" cy="21083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B489DB-5683-6F48-AE2F-FD06171EEA4E}"/>
              </a:ext>
            </a:extLst>
          </p:cNvPr>
          <p:cNvSpPr/>
          <p:nvPr/>
        </p:nvSpPr>
        <p:spPr>
          <a:xfrm>
            <a:off x="460480" y="4375112"/>
            <a:ext cx="254000" cy="580571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80">
            <a:extLst>
              <a:ext uri="{FF2B5EF4-FFF2-40B4-BE49-F238E27FC236}">
                <a16:creationId xmlns:a16="http://schemas.microsoft.com/office/drawing/2014/main" id="{8061363E-BAD2-464C-A9AC-A8F18270C110}"/>
              </a:ext>
            </a:extLst>
          </p:cNvPr>
          <p:cNvSpPr txBox="1"/>
          <p:nvPr/>
        </p:nvSpPr>
        <p:spPr>
          <a:xfrm>
            <a:off x="664856" y="4597033"/>
            <a:ext cx="141014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2400" b="1" dirty="0">
                <a:solidFill>
                  <a:srgbClr val="FFC000"/>
                </a:solidFill>
                <a:latin typeface="Times New Roman" charset="0"/>
                <a:ea typeface="Times New Roman" charset="0"/>
                <a:cs typeface="Times New Roman" charset="0"/>
              </a:rPr>
              <a:t>Person?</a:t>
            </a:r>
            <a:endParaRPr kumimoji="1" lang="ko-KR" altLang="en-US" sz="2400" b="1" dirty="0">
              <a:solidFill>
                <a:srgbClr val="FFC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B01BFDE-F00B-5E43-BF6F-88F930D24BBC}"/>
              </a:ext>
            </a:extLst>
          </p:cNvPr>
          <p:cNvPicPr>
            <a:picLocks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47" y="3749563"/>
            <a:ext cx="3690000" cy="21096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1AFE11-69BE-4649-9156-3B2C07201EEE}"/>
              </a:ext>
            </a:extLst>
          </p:cNvPr>
          <p:cNvSpPr/>
          <p:nvPr/>
        </p:nvSpPr>
        <p:spPr>
          <a:xfrm>
            <a:off x="3281602" y="4375112"/>
            <a:ext cx="254000" cy="580571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1B8FC4-B666-E94C-A8AD-99CCFFD097F2}"/>
              </a:ext>
            </a:extLst>
          </p:cNvPr>
          <p:cNvSpPr/>
          <p:nvPr/>
        </p:nvSpPr>
        <p:spPr>
          <a:xfrm>
            <a:off x="6615101" y="4375112"/>
            <a:ext cx="254000" cy="580571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C49653C-CBAC-894C-B9F4-4C8C89D1E686}"/>
              </a:ext>
            </a:extLst>
          </p:cNvPr>
          <p:cNvSpPr/>
          <p:nvPr/>
        </p:nvSpPr>
        <p:spPr>
          <a:xfrm>
            <a:off x="2912295" y="3867694"/>
            <a:ext cx="6134827" cy="1828800"/>
          </a:xfrm>
          <a:prstGeom prst="roundRect">
            <a:avLst>
              <a:gd name="adj" fmla="val 5773"/>
            </a:avLst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6" name="구부러진 연결선[U] 25">
            <a:extLst>
              <a:ext uri="{FF2B5EF4-FFF2-40B4-BE49-F238E27FC236}">
                <a16:creationId xmlns:a16="http://schemas.microsoft.com/office/drawing/2014/main" id="{3592BFD3-EDB4-014D-9A00-C44357211640}"/>
              </a:ext>
            </a:extLst>
          </p:cNvPr>
          <p:cNvCxnSpPr>
            <a:stCxn id="23" idx="0"/>
            <a:endCxn id="20" idx="0"/>
          </p:cNvCxnSpPr>
          <p:nvPr/>
        </p:nvCxnSpPr>
        <p:spPr>
          <a:xfrm rot="16200000" flipV="1">
            <a:off x="1998041" y="2964551"/>
            <a:ext cx="12700" cy="2821122"/>
          </a:xfrm>
          <a:prstGeom prst="curvedConnector3">
            <a:avLst>
              <a:gd name="adj1" fmla="val 3304472"/>
            </a:avLst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35C5C5FA-D2AB-3240-B236-A77420E7ECDE}"/>
              </a:ext>
            </a:extLst>
          </p:cNvPr>
          <p:cNvCxnSpPr>
            <a:stCxn id="24" idx="0"/>
            <a:endCxn id="20" idx="0"/>
          </p:cNvCxnSpPr>
          <p:nvPr/>
        </p:nvCxnSpPr>
        <p:spPr>
          <a:xfrm rot="16200000" flipV="1">
            <a:off x="3664791" y="1297801"/>
            <a:ext cx="12700" cy="6154621"/>
          </a:xfrm>
          <a:prstGeom prst="curvedConnector3">
            <a:avLst>
              <a:gd name="adj1" fmla="val 5571433"/>
            </a:avLst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EF45B4-A1D8-E04A-9A3F-94B4342D6FDA}"/>
                  </a:ext>
                </a:extLst>
              </p:cNvPr>
              <p:cNvSpPr txBox="1"/>
              <p:nvPr/>
            </p:nvSpPr>
            <p:spPr>
              <a:xfrm>
                <a:off x="5605959" y="4458967"/>
                <a:ext cx="699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36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EF45B4-A1D8-E04A-9A3F-94B4342D6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959" y="4458967"/>
                <a:ext cx="69997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ubtitle 2">
            <a:extLst>
              <a:ext uri="{FF2B5EF4-FFF2-40B4-BE49-F238E27FC236}">
                <a16:creationId xmlns:a16="http://schemas.microsoft.com/office/drawing/2014/main" id="{44AAF5F0-5BEC-4243-89CE-F19FB39CEBFA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</p:spTree>
    <p:extLst>
      <p:ext uri="{BB962C8B-B14F-4D97-AF65-F5344CB8AC3E}">
        <p14:creationId xmlns:p14="http://schemas.microsoft.com/office/powerpoint/2010/main" val="282382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Object Detection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990245-4E76-CE4C-8D56-5102F46B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24" y="1081981"/>
            <a:ext cx="7793182" cy="51954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45C51F-5AE8-7448-A88C-BBEF22D7DFB5}"/>
              </a:ext>
            </a:extLst>
          </p:cNvPr>
          <p:cNvSpPr/>
          <p:nvPr/>
        </p:nvSpPr>
        <p:spPr>
          <a:xfrm>
            <a:off x="440208" y="6299987"/>
            <a:ext cx="8420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hlinkClick r:id="rId4"/>
              </a:rPr>
              <a:t>https://github.com/tensorflow/models/tree/master/research/object_detection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54760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title 2"/>
          <p:cNvSpPr txBox="1">
            <a:spLocks/>
          </p:cNvSpPr>
          <p:nvPr/>
        </p:nvSpPr>
        <p:spPr>
          <a:xfrm>
            <a:off x="378371" y="1227449"/>
            <a:ext cx="809312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However, these problems are not the cases for all single-stage models.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e.g. SSD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A1BAB2-D789-FB4D-97FC-B2B14C87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9" y="2890664"/>
            <a:ext cx="7557025" cy="308057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D777F797-2132-3A4A-A3D8-3A98DD4F17F6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</p:spTree>
    <p:extLst>
      <p:ext uri="{BB962C8B-B14F-4D97-AF65-F5344CB8AC3E}">
        <p14:creationId xmlns:p14="http://schemas.microsoft.com/office/powerpoint/2010/main" val="3557139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277432BB-CB95-7945-BCBE-9CB97C850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00" y="1180800"/>
            <a:ext cx="5832000" cy="5454251"/>
          </a:xfrm>
          <a:prstGeom prst="rect">
            <a:avLst/>
          </a:prstGeom>
        </p:spPr>
      </p:pic>
      <p:sp>
        <p:nvSpPr>
          <p:cNvPr id="35" name="Subtitle 2"/>
          <p:cNvSpPr txBox="1">
            <a:spLocks/>
          </p:cNvSpPr>
          <p:nvPr/>
        </p:nvSpPr>
        <p:spPr>
          <a:xfrm>
            <a:off x="378371" y="1096370"/>
            <a:ext cx="809312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Detailed </a:t>
            </a:r>
            <a:br>
              <a:rPr lang="en-US" altLang="ko-KR" sz="2400" dirty="0">
                <a:cs typeface="Arial" pitchFamily="34" charset="0"/>
              </a:rPr>
            </a:br>
            <a:r>
              <a:rPr lang="en-US" altLang="ko-KR" sz="2400" dirty="0">
                <a:cs typeface="Arial" pitchFamily="34" charset="0"/>
              </a:rPr>
              <a:t>architecture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D39145C-5940-0F40-B1A8-A99001FDEDA5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  <p:sp>
        <p:nvSpPr>
          <p:cNvPr id="6" name="TextBox 80">
            <a:extLst>
              <a:ext uri="{FF2B5EF4-FFF2-40B4-BE49-F238E27FC236}">
                <a16:creationId xmlns:a16="http://schemas.microsoft.com/office/drawing/2014/main" id="{4250E6A3-65A0-FE49-B592-D47FCEE7ED80}"/>
              </a:ext>
            </a:extLst>
          </p:cNvPr>
          <p:cNvSpPr txBox="1"/>
          <p:nvPr/>
        </p:nvSpPr>
        <p:spPr>
          <a:xfrm>
            <a:off x="7275519" y="1818824"/>
            <a:ext cx="1707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Output tensor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80">
                <a:extLst>
                  <a:ext uri="{FF2B5EF4-FFF2-40B4-BE49-F238E27FC236}">
                    <a16:creationId xmlns:a16="http://schemas.microsoft.com/office/drawing/2014/main" id="{33E9D3D8-1A23-1741-B199-694F3BB7240E}"/>
                  </a:ext>
                </a:extLst>
              </p:cNvPr>
              <p:cNvSpPr txBox="1"/>
              <p:nvPr/>
            </p:nvSpPr>
            <p:spPr>
              <a:xfrm>
                <a:off x="5081258" y="1583677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TextBox 80">
                <a:extLst>
                  <a:ext uri="{FF2B5EF4-FFF2-40B4-BE49-F238E27FC236}">
                    <a16:creationId xmlns:a16="http://schemas.microsoft.com/office/drawing/2014/main" id="{33E9D3D8-1A23-1741-B199-694F3BB7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258" y="1583677"/>
                <a:ext cx="51805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0">
                <a:extLst>
                  <a:ext uri="{FF2B5EF4-FFF2-40B4-BE49-F238E27FC236}">
                    <a16:creationId xmlns:a16="http://schemas.microsoft.com/office/drawing/2014/main" id="{87861774-A194-274B-B845-C9D1B1AD2BD8}"/>
                  </a:ext>
                </a:extLst>
              </p:cNvPr>
              <p:cNvSpPr txBox="1"/>
              <p:nvPr/>
            </p:nvSpPr>
            <p:spPr>
              <a:xfrm>
                <a:off x="5946098" y="1733929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TextBox 80">
                <a:extLst>
                  <a:ext uri="{FF2B5EF4-FFF2-40B4-BE49-F238E27FC236}">
                    <a16:creationId xmlns:a16="http://schemas.microsoft.com/office/drawing/2014/main" id="{87861774-A194-274B-B845-C9D1B1AD2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098" y="1733929"/>
                <a:ext cx="51805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7FE846D1-D47A-2845-926C-DEF01AC89C08}"/>
                  </a:ext>
                </a:extLst>
              </p:cNvPr>
              <p:cNvSpPr txBox="1"/>
              <p:nvPr/>
            </p:nvSpPr>
            <p:spPr>
              <a:xfrm>
                <a:off x="6925985" y="1815141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7FE846D1-D47A-2845-926C-DEF01AC89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985" y="1815141"/>
                <a:ext cx="5180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80">
            <a:extLst>
              <a:ext uri="{FF2B5EF4-FFF2-40B4-BE49-F238E27FC236}">
                <a16:creationId xmlns:a16="http://schemas.microsoft.com/office/drawing/2014/main" id="{CBAB0939-1273-9540-9F7D-7E2B2F208782}"/>
              </a:ext>
            </a:extLst>
          </p:cNvPr>
          <p:cNvSpPr txBox="1"/>
          <p:nvPr/>
        </p:nvSpPr>
        <p:spPr>
          <a:xfrm rot="5400000">
            <a:off x="6988089" y="4233650"/>
            <a:ext cx="220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Detection results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80">
            <a:extLst>
              <a:ext uri="{FF2B5EF4-FFF2-40B4-BE49-F238E27FC236}">
                <a16:creationId xmlns:a16="http://schemas.microsoft.com/office/drawing/2014/main" id="{A21F6736-77BD-334F-9B1A-00C51E930AF8}"/>
              </a:ext>
            </a:extLst>
          </p:cNvPr>
          <p:cNvSpPr txBox="1"/>
          <p:nvPr/>
        </p:nvSpPr>
        <p:spPr>
          <a:xfrm>
            <a:off x="6666826" y="1233047"/>
            <a:ext cx="2477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Base Network</a:t>
            </a:r>
            <a:endParaRPr kumimoji="1"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80">
            <a:extLst>
              <a:ext uri="{FF2B5EF4-FFF2-40B4-BE49-F238E27FC236}">
                <a16:creationId xmlns:a16="http://schemas.microsoft.com/office/drawing/2014/main" id="{C494943A-54A0-374B-B89A-9217BA444734}"/>
              </a:ext>
            </a:extLst>
          </p:cNvPr>
          <p:cNvSpPr txBox="1"/>
          <p:nvPr/>
        </p:nvSpPr>
        <p:spPr>
          <a:xfrm rot="16200000">
            <a:off x="1811966" y="2728236"/>
            <a:ext cx="220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Input Image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48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E78518-3444-2848-8099-4BDBCD157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00" y="1180800"/>
            <a:ext cx="5832000" cy="5454251"/>
          </a:xfrm>
          <a:prstGeom prst="rect">
            <a:avLst/>
          </a:prstGeom>
        </p:spPr>
      </p:pic>
      <p:sp>
        <p:nvSpPr>
          <p:cNvPr id="35" name="Subtitle 2"/>
          <p:cNvSpPr txBox="1">
            <a:spLocks/>
          </p:cNvSpPr>
          <p:nvPr/>
        </p:nvSpPr>
        <p:spPr>
          <a:xfrm>
            <a:off x="378371" y="1096370"/>
            <a:ext cx="809312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Detailed </a:t>
            </a:r>
            <a:br>
              <a:rPr lang="en-US" altLang="ko-KR" sz="2400" dirty="0">
                <a:cs typeface="Arial" pitchFamily="34" charset="0"/>
              </a:rPr>
            </a:br>
            <a:r>
              <a:rPr lang="en-US" altLang="ko-KR" sz="2400" dirty="0">
                <a:cs typeface="Arial" pitchFamily="34" charset="0"/>
              </a:rPr>
              <a:t>architecture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D39145C-5940-0F40-B1A8-A99001FDEDA5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  <p:sp>
        <p:nvSpPr>
          <p:cNvPr id="6" name="TextBox 80">
            <a:extLst>
              <a:ext uri="{FF2B5EF4-FFF2-40B4-BE49-F238E27FC236}">
                <a16:creationId xmlns:a16="http://schemas.microsoft.com/office/drawing/2014/main" id="{4250E6A3-65A0-FE49-B592-D47FCEE7ED80}"/>
              </a:ext>
            </a:extLst>
          </p:cNvPr>
          <p:cNvSpPr txBox="1"/>
          <p:nvPr/>
        </p:nvSpPr>
        <p:spPr>
          <a:xfrm>
            <a:off x="7275519" y="1818824"/>
            <a:ext cx="1707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Output tensor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80">
                <a:extLst>
                  <a:ext uri="{FF2B5EF4-FFF2-40B4-BE49-F238E27FC236}">
                    <a16:creationId xmlns:a16="http://schemas.microsoft.com/office/drawing/2014/main" id="{33E9D3D8-1A23-1741-B199-694F3BB7240E}"/>
                  </a:ext>
                </a:extLst>
              </p:cNvPr>
              <p:cNvSpPr txBox="1"/>
              <p:nvPr/>
            </p:nvSpPr>
            <p:spPr>
              <a:xfrm>
                <a:off x="5081258" y="1583677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TextBox 80">
                <a:extLst>
                  <a:ext uri="{FF2B5EF4-FFF2-40B4-BE49-F238E27FC236}">
                    <a16:creationId xmlns:a16="http://schemas.microsoft.com/office/drawing/2014/main" id="{33E9D3D8-1A23-1741-B199-694F3BB7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258" y="1583677"/>
                <a:ext cx="51805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0">
                <a:extLst>
                  <a:ext uri="{FF2B5EF4-FFF2-40B4-BE49-F238E27FC236}">
                    <a16:creationId xmlns:a16="http://schemas.microsoft.com/office/drawing/2014/main" id="{87861774-A194-274B-B845-C9D1B1AD2BD8}"/>
                  </a:ext>
                </a:extLst>
              </p:cNvPr>
              <p:cNvSpPr txBox="1"/>
              <p:nvPr/>
            </p:nvSpPr>
            <p:spPr>
              <a:xfrm>
                <a:off x="5946098" y="1733929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TextBox 80">
                <a:extLst>
                  <a:ext uri="{FF2B5EF4-FFF2-40B4-BE49-F238E27FC236}">
                    <a16:creationId xmlns:a16="http://schemas.microsoft.com/office/drawing/2014/main" id="{87861774-A194-274B-B845-C9D1B1AD2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098" y="1733929"/>
                <a:ext cx="51805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7FE846D1-D47A-2845-926C-DEF01AC89C08}"/>
                  </a:ext>
                </a:extLst>
              </p:cNvPr>
              <p:cNvSpPr txBox="1"/>
              <p:nvPr/>
            </p:nvSpPr>
            <p:spPr>
              <a:xfrm>
                <a:off x="6925985" y="1815141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7FE846D1-D47A-2845-926C-DEF01AC89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985" y="1815141"/>
                <a:ext cx="5180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0">
                <a:extLst>
                  <a:ext uri="{FF2B5EF4-FFF2-40B4-BE49-F238E27FC236}">
                    <a16:creationId xmlns:a16="http://schemas.microsoft.com/office/drawing/2014/main" id="{0B1D65B0-7053-C741-AE24-C7535784EE59}"/>
                  </a:ext>
                </a:extLst>
              </p:cNvPr>
              <p:cNvSpPr txBox="1"/>
              <p:nvPr/>
            </p:nvSpPr>
            <p:spPr>
              <a:xfrm>
                <a:off x="4182333" y="4382027"/>
                <a:ext cx="518058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𝐆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TextBox 80">
                <a:extLst>
                  <a:ext uri="{FF2B5EF4-FFF2-40B4-BE49-F238E27FC236}">
                    <a16:creationId xmlns:a16="http://schemas.microsoft.com/office/drawing/2014/main" id="{0B1D65B0-7053-C741-AE24-C7535784E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333" y="4382027"/>
                <a:ext cx="518058" cy="3281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80">
                <a:extLst>
                  <a:ext uri="{FF2B5EF4-FFF2-40B4-BE49-F238E27FC236}">
                    <a16:creationId xmlns:a16="http://schemas.microsoft.com/office/drawing/2014/main" id="{105BDE9B-C076-3344-8F45-BC000F1AAB34}"/>
                  </a:ext>
                </a:extLst>
              </p:cNvPr>
              <p:cNvSpPr txBox="1"/>
              <p:nvPr/>
            </p:nvSpPr>
            <p:spPr>
              <a:xfrm>
                <a:off x="5086595" y="4382027"/>
                <a:ext cx="518058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𝐆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TextBox 80">
                <a:extLst>
                  <a:ext uri="{FF2B5EF4-FFF2-40B4-BE49-F238E27FC236}">
                    <a16:creationId xmlns:a16="http://schemas.microsoft.com/office/drawing/2014/main" id="{105BDE9B-C076-3344-8F45-BC000F1A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595" y="4382027"/>
                <a:ext cx="518058" cy="3281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80">
                <a:extLst>
                  <a:ext uri="{FF2B5EF4-FFF2-40B4-BE49-F238E27FC236}">
                    <a16:creationId xmlns:a16="http://schemas.microsoft.com/office/drawing/2014/main" id="{2D0C7CC6-BE1C-5043-BD68-C62021FFF5E5}"/>
                  </a:ext>
                </a:extLst>
              </p:cNvPr>
              <p:cNvSpPr txBox="1"/>
              <p:nvPr/>
            </p:nvSpPr>
            <p:spPr>
              <a:xfrm>
                <a:off x="6063447" y="4382027"/>
                <a:ext cx="518058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𝐆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TextBox 80">
                <a:extLst>
                  <a:ext uri="{FF2B5EF4-FFF2-40B4-BE49-F238E27FC236}">
                    <a16:creationId xmlns:a16="http://schemas.microsoft.com/office/drawing/2014/main" id="{2D0C7CC6-BE1C-5043-BD68-C62021FFF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47" y="4382027"/>
                <a:ext cx="518058" cy="3281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80">
            <a:extLst>
              <a:ext uri="{FF2B5EF4-FFF2-40B4-BE49-F238E27FC236}">
                <a16:creationId xmlns:a16="http://schemas.microsoft.com/office/drawing/2014/main" id="{CBAB0939-1273-9540-9F7D-7E2B2F208782}"/>
              </a:ext>
            </a:extLst>
          </p:cNvPr>
          <p:cNvSpPr txBox="1"/>
          <p:nvPr/>
        </p:nvSpPr>
        <p:spPr>
          <a:xfrm rot="5400000">
            <a:off x="6988089" y="4233650"/>
            <a:ext cx="220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Detection results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80">
            <a:extLst>
              <a:ext uri="{FF2B5EF4-FFF2-40B4-BE49-F238E27FC236}">
                <a16:creationId xmlns:a16="http://schemas.microsoft.com/office/drawing/2014/main" id="{A21F6736-77BD-334F-9B1A-00C51E930AF8}"/>
              </a:ext>
            </a:extLst>
          </p:cNvPr>
          <p:cNvSpPr txBox="1"/>
          <p:nvPr/>
        </p:nvSpPr>
        <p:spPr>
          <a:xfrm>
            <a:off x="6666826" y="1233047"/>
            <a:ext cx="2477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Base Network</a:t>
            </a:r>
            <a:endParaRPr kumimoji="1"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TextBox 80">
            <a:extLst>
              <a:ext uri="{FF2B5EF4-FFF2-40B4-BE49-F238E27FC236}">
                <a16:creationId xmlns:a16="http://schemas.microsoft.com/office/drawing/2014/main" id="{F6A7A002-1E9C-E34A-9C44-8A5800564766}"/>
              </a:ext>
            </a:extLst>
          </p:cNvPr>
          <p:cNvSpPr txBox="1"/>
          <p:nvPr/>
        </p:nvSpPr>
        <p:spPr>
          <a:xfrm>
            <a:off x="3750934" y="5249721"/>
            <a:ext cx="191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latin typeface="Times New Roman" charset="0"/>
                <a:ea typeface="Times New Roman" charset="0"/>
                <a:cs typeface="Times New Roman" charset="0"/>
              </a:rPr>
              <a:t>GT</a:t>
            </a:r>
            <a:r>
              <a:rPr kumimoji="1" lang="ko-KR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generation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80">
            <a:extLst>
              <a:ext uri="{FF2B5EF4-FFF2-40B4-BE49-F238E27FC236}">
                <a16:creationId xmlns:a16="http://schemas.microsoft.com/office/drawing/2014/main" id="{C494943A-54A0-374B-B89A-9217BA444734}"/>
              </a:ext>
            </a:extLst>
          </p:cNvPr>
          <p:cNvSpPr txBox="1"/>
          <p:nvPr/>
        </p:nvSpPr>
        <p:spPr>
          <a:xfrm rot="16200000">
            <a:off x="1811966" y="2728236"/>
            <a:ext cx="220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Input Image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3C624457-A852-B74B-827A-887BC5706885}"/>
              </a:ext>
            </a:extLst>
          </p:cNvPr>
          <p:cNvSpPr txBox="1"/>
          <p:nvPr/>
        </p:nvSpPr>
        <p:spPr>
          <a:xfrm rot="16200000">
            <a:off x="1818261" y="5371597"/>
            <a:ext cx="220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Ground Truth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32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949E287-0EE5-0B4A-A964-704B389E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00" y="1180800"/>
            <a:ext cx="5832000" cy="5454251"/>
          </a:xfrm>
          <a:prstGeom prst="rect">
            <a:avLst/>
          </a:prstGeom>
        </p:spPr>
      </p:pic>
      <p:sp>
        <p:nvSpPr>
          <p:cNvPr id="35" name="Subtitle 2"/>
          <p:cNvSpPr txBox="1">
            <a:spLocks/>
          </p:cNvSpPr>
          <p:nvPr/>
        </p:nvSpPr>
        <p:spPr>
          <a:xfrm>
            <a:off x="378371" y="1096370"/>
            <a:ext cx="809312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Detailed </a:t>
            </a:r>
            <a:br>
              <a:rPr lang="en-US" altLang="ko-KR" sz="2400" dirty="0">
                <a:cs typeface="Arial" pitchFamily="34" charset="0"/>
              </a:rPr>
            </a:br>
            <a:r>
              <a:rPr lang="en-US" altLang="ko-KR" sz="2400" dirty="0">
                <a:cs typeface="Arial" pitchFamily="34" charset="0"/>
              </a:rPr>
              <a:t>architecture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D39145C-5940-0F40-B1A8-A99001FDEDA5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  <p:sp>
        <p:nvSpPr>
          <p:cNvPr id="6" name="TextBox 80">
            <a:extLst>
              <a:ext uri="{FF2B5EF4-FFF2-40B4-BE49-F238E27FC236}">
                <a16:creationId xmlns:a16="http://schemas.microsoft.com/office/drawing/2014/main" id="{4250E6A3-65A0-FE49-B592-D47FCEE7ED80}"/>
              </a:ext>
            </a:extLst>
          </p:cNvPr>
          <p:cNvSpPr txBox="1"/>
          <p:nvPr/>
        </p:nvSpPr>
        <p:spPr>
          <a:xfrm>
            <a:off x="7275519" y="1818824"/>
            <a:ext cx="1707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Output tensor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80">
                <a:extLst>
                  <a:ext uri="{FF2B5EF4-FFF2-40B4-BE49-F238E27FC236}">
                    <a16:creationId xmlns:a16="http://schemas.microsoft.com/office/drawing/2014/main" id="{33E9D3D8-1A23-1741-B199-694F3BB7240E}"/>
                  </a:ext>
                </a:extLst>
              </p:cNvPr>
              <p:cNvSpPr txBox="1"/>
              <p:nvPr/>
            </p:nvSpPr>
            <p:spPr>
              <a:xfrm>
                <a:off x="5081258" y="1583677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TextBox 80">
                <a:extLst>
                  <a:ext uri="{FF2B5EF4-FFF2-40B4-BE49-F238E27FC236}">
                    <a16:creationId xmlns:a16="http://schemas.microsoft.com/office/drawing/2014/main" id="{33E9D3D8-1A23-1741-B199-694F3BB7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258" y="1583677"/>
                <a:ext cx="51805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0">
                <a:extLst>
                  <a:ext uri="{FF2B5EF4-FFF2-40B4-BE49-F238E27FC236}">
                    <a16:creationId xmlns:a16="http://schemas.microsoft.com/office/drawing/2014/main" id="{87861774-A194-274B-B845-C9D1B1AD2BD8}"/>
                  </a:ext>
                </a:extLst>
              </p:cNvPr>
              <p:cNvSpPr txBox="1"/>
              <p:nvPr/>
            </p:nvSpPr>
            <p:spPr>
              <a:xfrm>
                <a:off x="5946098" y="1733929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TextBox 80">
                <a:extLst>
                  <a:ext uri="{FF2B5EF4-FFF2-40B4-BE49-F238E27FC236}">
                    <a16:creationId xmlns:a16="http://schemas.microsoft.com/office/drawing/2014/main" id="{87861774-A194-274B-B845-C9D1B1AD2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098" y="1733929"/>
                <a:ext cx="51805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7FE846D1-D47A-2845-926C-DEF01AC89C08}"/>
                  </a:ext>
                </a:extLst>
              </p:cNvPr>
              <p:cNvSpPr txBox="1"/>
              <p:nvPr/>
            </p:nvSpPr>
            <p:spPr>
              <a:xfrm>
                <a:off x="6925985" y="1815141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7FE846D1-D47A-2845-926C-DEF01AC89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985" y="1815141"/>
                <a:ext cx="5180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80">
            <a:extLst>
              <a:ext uri="{FF2B5EF4-FFF2-40B4-BE49-F238E27FC236}">
                <a16:creationId xmlns:a16="http://schemas.microsoft.com/office/drawing/2014/main" id="{DEE44DDE-F5D9-8E40-8A3E-12519EE75E69}"/>
              </a:ext>
            </a:extLst>
          </p:cNvPr>
          <p:cNvSpPr txBox="1"/>
          <p:nvPr/>
        </p:nvSpPr>
        <p:spPr>
          <a:xfrm>
            <a:off x="5717974" y="3141711"/>
            <a:ext cx="1507806" cy="264688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Grid</a:t>
            </a:r>
            <a:r>
              <a:rPr kumimoji="1" lang="ko-KR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classification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0">
                <a:extLst>
                  <a:ext uri="{FF2B5EF4-FFF2-40B4-BE49-F238E27FC236}">
                    <a16:creationId xmlns:a16="http://schemas.microsoft.com/office/drawing/2014/main" id="{0B1D65B0-7053-C741-AE24-C7535784EE59}"/>
                  </a:ext>
                </a:extLst>
              </p:cNvPr>
              <p:cNvSpPr txBox="1"/>
              <p:nvPr/>
            </p:nvSpPr>
            <p:spPr>
              <a:xfrm>
                <a:off x="4182333" y="4382027"/>
                <a:ext cx="518058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𝐆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TextBox 80">
                <a:extLst>
                  <a:ext uri="{FF2B5EF4-FFF2-40B4-BE49-F238E27FC236}">
                    <a16:creationId xmlns:a16="http://schemas.microsoft.com/office/drawing/2014/main" id="{0B1D65B0-7053-C741-AE24-C7535784E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333" y="4382027"/>
                <a:ext cx="518058" cy="3281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80">
                <a:extLst>
                  <a:ext uri="{FF2B5EF4-FFF2-40B4-BE49-F238E27FC236}">
                    <a16:creationId xmlns:a16="http://schemas.microsoft.com/office/drawing/2014/main" id="{49EE9E6E-1855-9441-89B2-417EED4CF672}"/>
                  </a:ext>
                </a:extLst>
              </p:cNvPr>
              <p:cNvSpPr txBox="1"/>
              <p:nvPr/>
            </p:nvSpPr>
            <p:spPr>
              <a:xfrm>
                <a:off x="4592104" y="4366125"/>
                <a:ext cx="412799" cy="31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1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1400" b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𝐆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TextBox 80">
                <a:extLst>
                  <a:ext uri="{FF2B5EF4-FFF2-40B4-BE49-F238E27FC236}">
                    <a16:creationId xmlns:a16="http://schemas.microsoft.com/office/drawing/2014/main" id="{49EE9E6E-1855-9441-89B2-417EED4CF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104" y="4366125"/>
                <a:ext cx="412799" cy="3150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80">
                <a:extLst>
                  <a:ext uri="{FF2B5EF4-FFF2-40B4-BE49-F238E27FC236}">
                    <a16:creationId xmlns:a16="http://schemas.microsoft.com/office/drawing/2014/main" id="{105BDE9B-C076-3344-8F45-BC000F1AAB34}"/>
                  </a:ext>
                </a:extLst>
              </p:cNvPr>
              <p:cNvSpPr txBox="1"/>
              <p:nvPr/>
            </p:nvSpPr>
            <p:spPr>
              <a:xfrm>
                <a:off x="5086595" y="4382027"/>
                <a:ext cx="518058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𝐆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TextBox 80">
                <a:extLst>
                  <a:ext uri="{FF2B5EF4-FFF2-40B4-BE49-F238E27FC236}">
                    <a16:creationId xmlns:a16="http://schemas.microsoft.com/office/drawing/2014/main" id="{105BDE9B-C076-3344-8F45-BC000F1A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595" y="4382027"/>
                <a:ext cx="518058" cy="3281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80">
                <a:extLst>
                  <a:ext uri="{FF2B5EF4-FFF2-40B4-BE49-F238E27FC236}">
                    <a16:creationId xmlns:a16="http://schemas.microsoft.com/office/drawing/2014/main" id="{2D0C7CC6-BE1C-5043-BD68-C62021FFF5E5}"/>
                  </a:ext>
                </a:extLst>
              </p:cNvPr>
              <p:cNvSpPr txBox="1"/>
              <p:nvPr/>
            </p:nvSpPr>
            <p:spPr>
              <a:xfrm>
                <a:off x="6063447" y="4382027"/>
                <a:ext cx="518058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𝐆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TextBox 80">
                <a:extLst>
                  <a:ext uri="{FF2B5EF4-FFF2-40B4-BE49-F238E27FC236}">
                    <a16:creationId xmlns:a16="http://schemas.microsoft.com/office/drawing/2014/main" id="{2D0C7CC6-BE1C-5043-BD68-C62021FFF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47" y="4382027"/>
                <a:ext cx="518058" cy="328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80">
                <a:extLst>
                  <a:ext uri="{FF2B5EF4-FFF2-40B4-BE49-F238E27FC236}">
                    <a16:creationId xmlns:a16="http://schemas.microsoft.com/office/drawing/2014/main" id="{364CBA2C-F57D-734C-96D5-136F4F8C0BF1}"/>
                  </a:ext>
                </a:extLst>
              </p:cNvPr>
              <p:cNvSpPr txBox="1"/>
              <p:nvPr/>
            </p:nvSpPr>
            <p:spPr>
              <a:xfrm>
                <a:off x="5467590" y="4366125"/>
                <a:ext cx="518058" cy="31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1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1400" b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𝐆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6" name="TextBox 80">
                <a:extLst>
                  <a:ext uri="{FF2B5EF4-FFF2-40B4-BE49-F238E27FC236}">
                    <a16:creationId xmlns:a16="http://schemas.microsoft.com/office/drawing/2014/main" id="{364CBA2C-F57D-734C-96D5-136F4F8C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90" y="4366125"/>
                <a:ext cx="518058" cy="3150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80">
                <a:extLst>
                  <a:ext uri="{FF2B5EF4-FFF2-40B4-BE49-F238E27FC236}">
                    <a16:creationId xmlns:a16="http://schemas.microsoft.com/office/drawing/2014/main" id="{26259ABE-0399-4F4E-A8A4-7EF75068AA7A}"/>
                  </a:ext>
                </a:extLst>
              </p:cNvPr>
              <p:cNvSpPr txBox="1"/>
              <p:nvPr/>
            </p:nvSpPr>
            <p:spPr>
              <a:xfrm>
                <a:off x="6455503" y="4366125"/>
                <a:ext cx="518058" cy="31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1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1400" b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𝐆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TextBox 80">
                <a:extLst>
                  <a:ext uri="{FF2B5EF4-FFF2-40B4-BE49-F238E27FC236}">
                    <a16:creationId xmlns:a16="http://schemas.microsoft.com/office/drawing/2014/main" id="{26259ABE-0399-4F4E-A8A4-7EF75068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503" y="4366125"/>
                <a:ext cx="518058" cy="3150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80">
            <a:extLst>
              <a:ext uri="{FF2B5EF4-FFF2-40B4-BE49-F238E27FC236}">
                <a16:creationId xmlns:a16="http://schemas.microsoft.com/office/drawing/2014/main" id="{CBAB0939-1273-9540-9F7D-7E2B2F208782}"/>
              </a:ext>
            </a:extLst>
          </p:cNvPr>
          <p:cNvSpPr txBox="1"/>
          <p:nvPr/>
        </p:nvSpPr>
        <p:spPr>
          <a:xfrm rot="5400000">
            <a:off x="6988089" y="4233650"/>
            <a:ext cx="220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Detection results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80">
            <a:extLst>
              <a:ext uri="{FF2B5EF4-FFF2-40B4-BE49-F238E27FC236}">
                <a16:creationId xmlns:a16="http://schemas.microsoft.com/office/drawing/2014/main" id="{A21F6736-77BD-334F-9B1A-00C51E930AF8}"/>
              </a:ext>
            </a:extLst>
          </p:cNvPr>
          <p:cNvSpPr txBox="1"/>
          <p:nvPr/>
        </p:nvSpPr>
        <p:spPr>
          <a:xfrm>
            <a:off x="6666826" y="1233047"/>
            <a:ext cx="2477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Base Network</a:t>
            </a:r>
            <a:endParaRPr kumimoji="1"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7656B351-8562-E94E-BA06-1EB5633195D6}"/>
                  </a:ext>
                </a:extLst>
              </p:cNvPr>
              <p:cNvSpPr txBox="1"/>
              <p:nvPr/>
            </p:nvSpPr>
            <p:spPr>
              <a:xfrm>
                <a:off x="4538947" y="2527468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𝐠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7656B351-8562-E94E-BA06-1EB563319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947" y="2527468"/>
                <a:ext cx="518058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80">
                <a:extLst>
                  <a:ext uri="{FF2B5EF4-FFF2-40B4-BE49-F238E27FC236}">
                    <a16:creationId xmlns:a16="http://schemas.microsoft.com/office/drawing/2014/main" id="{C5E3965A-A017-A441-B024-60F0D629902E}"/>
                  </a:ext>
                </a:extLst>
              </p:cNvPr>
              <p:cNvSpPr txBox="1"/>
              <p:nvPr/>
            </p:nvSpPr>
            <p:spPr>
              <a:xfrm>
                <a:off x="5308777" y="2527468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𝐠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" name="TextBox 80">
                <a:extLst>
                  <a:ext uri="{FF2B5EF4-FFF2-40B4-BE49-F238E27FC236}">
                    <a16:creationId xmlns:a16="http://schemas.microsoft.com/office/drawing/2014/main" id="{C5E3965A-A017-A441-B024-60F0D629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77" y="2527468"/>
                <a:ext cx="518058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0">
                <a:extLst>
                  <a:ext uri="{FF2B5EF4-FFF2-40B4-BE49-F238E27FC236}">
                    <a16:creationId xmlns:a16="http://schemas.microsoft.com/office/drawing/2014/main" id="{CA168C68-5276-7D42-AD7A-EB1079B6D658}"/>
                  </a:ext>
                </a:extLst>
              </p:cNvPr>
              <p:cNvSpPr txBox="1"/>
              <p:nvPr/>
            </p:nvSpPr>
            <p:spPr>
              <a:xfrm>
                <a:off x="6165336" y="2527468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𝐠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TextBox 80">
                <a:extLst>
                  <a:ext uri="{FF2B5EF4-FFF2-40B4-BE49-F238E27FC236}">
                    <a16:creationId xmlns:a16="http://schemas.microsoft.com/office/drawing/2014/main" id="{CA168C68-5276-7D42-AD7A-EB1079B6D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336" y="2527468"/>
                <a:ext cx="518058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4B514BE1-C92B-0F43-896C-4C47052395BD}"/>
                  </a:ext>
                </a:extLst>
              </p:cNvPr>
              <p:cNvSpPr txBox="1"/>
              <p:nvPr/>
            </p:nvSpPr>
            <p:spPr>
              <a:xfrm>
                <a:off x="4928222" y="3315173"/>
                <a:ext cx="160275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4B514BE1-C92B-0F43-896C-4C4705239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22" y="3315173"/>
                <a:ext cx="160275" cy="328167"/>
              </a:xfrm>
              <a:prstGeom prst="rect">
                <a:avLst/>
              </a:prstGeom>
              <a:blipFill>
                <a:blip r:embed="rId16"/>
                <a:stretch>
                  <a:fillRect l="-78571" r="-4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80">
                <a:extLst>
                  <a:ext uri="{FF2B5EF4-FFF2-40B4-BE49-F238E27FC236}">
                    <a16:creationId xmlns:a16="http://schemas.microsoft.com/office/drawing/2014/main" id="{B6FE207A-A789-A943-8F0E-E2F062AFD7BD}"/>
                  </a:ext>
                </a:extLst>
              </p:cNvPr>
              <p:cNvSpPr txBox="1"/>
              <p:nvPr/>
            </p:nvSpPr>
            <p:spPr>
              <a:xfrm>
                <a:off x="5872678" y="3315173"/>
                <a:ext cx="160275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5" name="TextBox 80">
                <a:extLst>
                  <a:ext uri="{FF2B5EF4-FFF2-40B4-BE49-F238E27FC236}">
                    <a16:creationId xmlns:a16="http://schemas.microsoft.com/office/drawing/2014/main" id="{B6FE207A-A789-A943-8F0E-E2F062AFD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78" y="3315173"/>
                <a:ext cx="160275" cy="328167"/>
              </a:xfrm>
              <a:prstGeom prst="rect">
                <a:avLst/>
              </a:prstGeom>
              <a:blipFill>
                <a:blip r:embed="rId17"/>
                <a:stretch>
                  <a:fillRect l="-71429" r="-3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0">
                <a:extLst>
                  <a:ext uri="{FF2B5EF4-FFF2-40B4-BE49-F238E27FC236}">
                    <a16:creationId xmlns:a16="http://schemas.microsoft.com/office/drawing/2014/main" id="{8E9B7F0B-F9A5-E340-ACC8-62E635EB57F8}"/>
                  </a:ext>
                </a:extLst>
              </p:cNvPr>
              <p:cNvSpPr txBox="1"/>
              <p:nvPr/>
            </p:nvSpPr>
            <p:spPr>
              <a:xfrm>
                <a:off x="6847690" y="3315173"/>
                <a:ext cx="160275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80">
                <a:extLst>
                  <a:ext uri="{FF2B5EF4-FFF2-40B4-BE49-F238E27FC236}">
                    <a16:creationId xmlns:a16="http://schemas.microsoft.com/office/drawing/2014/main" id="{8E9B7F0B-F9A5-E340-ACC8-62E635EB5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90" y="3315173"/>
                <a:ext cx="160275" cy="328167"/>
              </a:xfrm>
              <a:prstGeom prst="rect">
                <a:avLst/>
              </a:prstGeom>
              <a:blipFill>
                <a:blip r:embed="rId18"/>
                <a:stretch>
                  <a:fillRect l="-78571" r="-3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80">
            <a:extLst>
              <a:ext uri="{FF2B5EF4-FFF2-40B4-BE49-F238E27FC236}">
                <a16:creationId xmlns:a16="http://schemas.microsoft.com/office/drawing/2014/main" id="{F6A7A002-1E9C-E34A-9C44-8A5800564766}"/>
              </a:ext>
            </a:extLst>
          </p:cNvPr>
          <p:cNvSpPr txBox="1"/>
          <p:nvPr/>
        </p:nvSpPr>
        <p:spPr>
          <a:xfrm>
            <a:off x="3750934" y="5249721"/>
            <a:ext cx="191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latin typeface="Times New Roman" charset="0"/>
                <a:ea typeface="Times New Roman" charset="0"/>
                <a:cs typeface="Times New Roman" charset="0"/>
              </a:rPr>
              <a:t>GT</a:t>
            </a:r>
            <a:r>
              <a:rPr kumimoji="1" lang="ko-KR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generation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80">
            <a:extLst>
              <a:ext uri="{FF2B5EF4-FFF2-40B4-BE49-F238E27FC236}">
                <a16:creationId xmlns:a16="http://schemas.microsoft.com/office/drawing/2014/main" id="{C494943A-54A0-374B-B89A-9217BA444734}"/>
              </a:ext>
            </a:extLst>
          </p:cNvPr>
          <p:cNvSpPr txBox="1"/>
          <p:nvPr/>
        </p:nvSpPr>
        <p:spPr>
          <a:xfrm rot="16200000">
            <a:off x="1811966" y="2728236"/>
            <a:ext cx="220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Input Image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3C624457-A852-B74B-827A-887BC5706885}"/>
              </a:ext>
            </a:extLst>
          </p:cNvPr>
          <p:cNvSpPr txBox="1"/>
          <p:nvPr/>
        </p:nvSpPr>
        <p:spPr>
          <a:xfrm rot="16200000">
            <a:off x="1818261" y="5371597"/>
            <a:ext cx="220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Ground Truth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07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ubtitle 2"/>
          <p:cNvSpPr txBox="1">
            <a:spLocks/>
          </p:cNvSpPr>
          <p:nvPr/>
        </p:nvSpPr>
        <p:spPr>
          <a:xfrm>
            <a:off x="378371" y="1096370"/>
            <a:ext cx="809312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Detailed </a:t>
            </a:r>
            <a:br>
              <a:rPr lang="en-US" altLang="ko-KR" sz="2400" dirty="0">
                <a:cs typeface="Arial" pitchFamily="34" charset="0"/>
              </a:rPr>
            </a:br>
            <a:r>
              <a:rPr lang="en-US" altLang="ko-KR" sz="2400" dirty="0">
                <a:cs typeface="Arial" pitchFamily="34" charset="0"/>
              </a:rPr>
              <a:t>architecture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D39145C-5940-0F40-B1A8-A99001FDEDA5}"/>
              </a:ext>
            </a:extLst>
          </p:cNvPr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dirty="0">
                <a:cs typeface="Arial" pitchFamily="34" charset="0"/>
              </a:rPr>
              <a:t>Our Solutions:</a:t>
            </a:r>
            <a:r>
              <a:rPr lang="en-US" altLang="ko-KR" sz="3200" b="1" dirty="0">
                <a:cs typeface="Arial" pitchFamily="34" charset="0"/>
              </a:rPr>
              <a:t> Hard Negative Handling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96055-B4FB-1A46-98CD-FC2AD44B7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32" y="1179209"/>
            <a:ext cx="5832475" cy="5454114"/>
          </a:xfrm>
          <a:prstGeom prst="rect">
            <a:avLst/>
          </a:prstGeom>
        </p:spPr>
      </p:pic>
      <p:sp>
        <p:nvSpPr>
          <p:cNvPr id="6" name="TextBox 80">
            <a:extLst>
              <a:ext uri="{FF2B5EF4-FFF2-40B4-BE49-F238E27FC236}">
                <a16:creationId xmlns:a16="http://schemas.microsoft.com/office/drawing/2014/main" id="{4250E6A3-65A0-FE49-B592-D47FCEE7ED80}"/>
              </a:ext>
            </a:extLst>
          </p:cNvPr>
          <p:cNvSpPr txBox="1"/>
          <p:nvPr/>
        </p:nvSpPr>
        <p:spPr>
          <a:xfrm>
            <a:off x="7275519" y="1818824"/>
            <a:ext cx="1707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Output tensor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80">
                <a:extLst>
                  <a:ext uri="{FF2B5EF4-FFF2-40B4-BE49-F238E27FC236}">
                    <a16:creationId xmlns:a16="http://schemas.microsoft.com/office/drawing/2014/main" id="{33E9D3D8-1A23-1741-B199-694F3BB7240E}"/>
                  </a:ext>
                </a:extLst>
              </p:cNvPr>
              <p:cNvSpPr txBox="1"/>
              <p:nvPr/>
            </p:nvSpPr>
            <p:spPr>
              <a:xfrm>
                <a:off x="5081258" y="1583677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TextBox 80">
                <a:extLst>
                  <a:ext uri="{FF2B5EF4-FFF2-40B4-BE49-F238E27FC236}">
                    <a16:creationId xmlns:a16="http://schemas.microsoft.com/office/drawing/2014/main" id="{33E9D3D8-1A23-1741-B199-694F3BB7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258" y="1583677"/>
                <a:ext cx="51805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0">
                <a:extLst>
                  <a:ext uri="{FF2B5EF4-FFF2-40B4-BE49-F238E27FC236}">
                    <a16:creationId xmlns:a16="http://schemas.microsoft.com/office/drawing/2014/main" id="{87861774-A194-274B-B845-C9D1B1AD2BD8}"/>
                  </a:ext>
                </a:extLst>
              </p:cNvPr>
              <p:cNvSpPr txBox="1"/>
              <p:nvPr/>
            </p:nvSpPr>
            <p:spPr>
              <a:xfrm>
                <a:off x="5946098" y="1733929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TextBox 80">
                <a:extLst>
                  <a:ext uri="{FF2B5EF4-FFF2-40B4-BE49-F238E27FC236}">
                    <a16:creationId xmlns:a16="http://schemas.microsoft.com/office/drawing/2014/main" id="{87861774-A194-274B-B845-C9D1B1AD2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098" y="1733929"/>
                <a:ext cx="51805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7FE846D1-D47A-2845-926C-DEF01AC89C08}"/>
                  </a:ext>
                </a:extLst>
              </p:cNvPr>
              <p:cNvSpPr txBox="1"/>
              <p:nvPr/>
            </p:nvSpPr>
            <p:spPr>
              <a:xfrm>
                <a:off x="6925985" y="1815141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𝐅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3F7AE6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3F7AE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0">
                <a:extLst>
                  <a:ext uri="{FF2B5EF4-FFF2-40B4-BE49-F238E27FC236}">
                    <a16:creationId xmlns:a16="http://schemas.microsoft.com/office/drawing/2014/main" id="{7FE846D1-D47A-2845-926C-DEF01AC89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985" y="1815141"/>
                <a:ext cx="5180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80">
            <a:extLst>
              <a:ext uri="{FF2B5EF4-FFF2-40B4-BE49-F238E27FC236}">
                <a16:creationId xmlns:a16="http://schemas.microsoft.com/office/drawing/2014/main" id="{DEE44DDE-F5D9-8E40-8A3E-12519EE75E69}"/>
              </a:ext>
            </a:extLst>
          </p:cNvPr>
          <p:cNvSpPr txBox="1"/>
          <p:nvPr/>
        </p:nvSpPr>
        <p:spPr>
          <a:xfrm>
            <a:off x="5717974" y="3141711"/>
            <a:ext cx="1507806" cy="264688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Grid</a:t>
            </a:r>
            <a:r>
              <a:rPr kumimoji="1" lang="ko-KR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classification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80">
                <a:extLst>
                  <a:ext uri="{FF2B5EF4-FFF2-40B4-BE49-F238E27FC236}">
                    <a16:creationId xmlns:a16="http://schemas.microsoft.com/office/drawing/2014/main" id="{0B1D65B0-7053-C741-AE24-C7535784EE59}"/>
                  </a:ext>
                </a:extLst>
              </p:cNvPr>
              <p:cNvSpPr txBox="1"/>
              <p:nvPr/>
            </p:nvSpPr>
            <p:spPr>
              <a:xfrm>
                <a:off x="4182333" y="4382027"/>
                <a:ext cx="518058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𝐆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TextBox 80">
                <a:extLst>
                  <a:ext uri="{FF2B5EF4-FFF2-40B4-BE49-F238E27FC236}">
                    <a16:creationId xmlns:a16="http://schemas.microsoft.com/office/drawing/2014/main" id="{0B1D65B0-7053-C741-AE24-C7535784E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333" y="4382027"/>
                <a:ext cx="518058" cy="3281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80">
                <a:extLst>
                  <a:ext uri="{FF2B5EF4-FFF2-40B4-BE49-F238E27FC236}">
                    <a16:creationId xmlns:a16="http://schemas.microsoft.com/office/drawing/2014/main" id="{49EE9E6E-1855-9441-89B2-417EED4CF672}"/>
                  </a:ext>
                </a:extLst>
              </p:cNvPr>
              <p:cNvSpPr txBox="1"/>
              <p:nvPr/>
            </p:nvSpPr>
            <p:spPr>
              <a:xfrm>
                <a:off x="4592104" y="4366125"/>
                <a:ext cx="412799" cy="31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1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1400" b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𝐆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TextBox 80">
                <a:extLst>
                  <a:ext uri="{FF2B5EF4-FFF2-40B4-BE49-F238E27FC236}">
                    <a16:creationId xmlns:a16="http://schemas.microsoft.com/office/drawing/2014/main" id="{49EE9E6E-1855-9441-89B2-417EED4CF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104" y="4366125"/>
                <a:ext cx="412799" cy="3150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80">
                <a:extLst>
                  <a:ext uri="{FF2B5EF4-FFF2-40B4-BE49-F238E27FC236}">
                    <a16:creationId xmlns:a16="http://schemas.microsoft.com/office/drawing/2014/main" id="{105BDE9B-C076-3344-8F45-BC000F1AAB34}"/>
                  </a:ext>
                </a:extLst>
              </p:cNvPr>
              <p:cNvSpPr txBox="1"/>
              <p:nvPr/>
            </p:nvSpPr>
            <p:spPr>
              <a:xfrm>
                <a:off x="5086595" y="4382027"/>
                <a:ext cx="518058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𝐆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TextBox 80">
                <a:extLst>
                  <a:ext uri="{FF2B5EF4-FFF2-40B4-BE49-F238E27FC236}">
                    <a16:creationId xmlns:a16="http://schemas.microsoft.com/office/drawing/2014/main" id="{105BDE9B-C076-3344-8F45-BC000F1A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595" y="4382027"/>
                <a:ext cx="518058" cy="3281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80">
                <a:extLst>
                  <a:ext uri="{FF2B5EF4-FFF2-40B4-BE49-F238E27FC236}">
                    <a16:creationId xmlns:a16="http://schemas.microsoft.com/office/drawing/2014/main" id="{2D0C7CC6-BE1C-5043-BD68-C62021FFF5E5}"/>
                  </a:ext>
                </a:extLst>
              </p:cNvPr>
              <p:cNvSpPr txBox="1"/>
              <p:nvPr/>
            </p:nvSpPr>
            <p:spPr>
              <a:xfrm>
                <a:off x="6063447" y="4382027"/>
                <a:ext cx="518058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𝐆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𝑔𝑡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TextBox 80">
                <a:extLst>
                  <a:ext uri="{FF2B5EF4-FFF2-40B4-BE49-F238E27FC236}">
                    <a16:creationId xmlns:a16="http://schemas.microsoft.com/office/drawing/2014/main" id="{2D0C7CC6-BE1C-5043-BD68-C62021FFF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47" y="4382027"/>
                <a:ext cx="518058" cy="328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80">
                <a:extLst>
                  <a:ext uri="{FF2B5EF4-FFF2-40B4-BE49-F238E27FC236}">
                    <a16:creationId xmlns:a16="http://schemas.microsoft.com/office/drawing/2014/main" id="{364CBA2C-F57D-734C-96D5-136F4F8C0BF1}"/>
                  </a:ext>
                </a:extLst>
              </p:cNvPr>
              <p:cNvSpPr txBox="1"/>
              <p:nvPr/>
            </p:nvSpPr>
            <p:spPr>
              <a:xfrm>
                <a:off x="5467590" y="4366125"/>
                <a:ext cx="518058" cy="31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1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1400" b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𝐆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6" name="TextBox 80">
                <a:extLst>
                  <a:ext uri="{FF2B5EF4-FFF2-40B4-BE49-F238E27FC236}">
                    <a16:creationId xmlns:a16="http://schemas.microsoft.com/office/drawing/2014/main" id="{364CBA2C-F57D-734C-96D5-136F4F8C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90" y="4366125"/>
                <a:ext cx="518058" cy="3150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80">
                <a:extLst>
                  <a:ext uri="{FF2B5EF4-FFF2-40B4-BE49-F238E27FC236}">
                    <a16:creationId xmlns:a16="http://schemas.microsoft.com/office/drawing/2014/main" id="{26259ABE-0399-4F4E-A8A4-7EF75068AA7A}"/>
                  </a:ext>
                </a:extLst>
              </p:cNvPr>
              <p:cNvSpPr txBox="1"/>
              <p:nvPr/>
            </p:nvSpPr>
            <p:spPr>
              <a:xfrm>
                <a:off x="6455503" y="4366125"/>
                <a:ext cx="518058" cy="31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14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1400" b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𝐆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TextBox 80">
                <a:extLst>
                  <a:ext uri="{FF2B5EF4-FFF2-40B4-BE49-F238E27FC236}">
                    <a16:creationId xmlns:a16="http://schemas.microsoft.com/office/drawing/2014/main" id="{26259ABE-0399-4F4E-A8A4-7EF75068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503" y="4366125"/>
                <a:ext cx="518058" cy="3150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80">
            <a:extLst>
              <a:ext uri="{FF2B5EF4-FFF2-40B4-BE49-F238E27FC236}">
                <a16:creationId xmlns:a16="http://schemas.microsoft.com/office/drawing/2014/main" id="{CBAB0939-1273-9540-9F7D-7E2B2F208782}"/>
              </a:ext>
            </a:extLst>
          </p:cNvPr>
          <p:cNvSpPr txBox="1"/>
          <p:nvPr/>
        </p:nvSpPr>
        <p:spPr>
          <a:xfrm rot="5400000">
            <a:off x="6988089" y="4233650"/>
            <a:ext cx="220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Detection results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80">
            <a:extLst>
              <a:ext uri="{FF2B5EF4-FFF2-40B4-BE49-F238E27FC236}">
                <a16:creationId xmlns:a16="http://schemas.microsoft.com/office/drawing/2014/main" id="{A21F6736-77BD-334F-9B1A-00C51E930AF8}"/>
              </a:ext>
            </a:extLst>
          </p:cNvPr>
          <p:cNvSpPr txBox="1"/>
          <p:nvPr/>
        </p:nvSpPr>
        <p:spPr>
          <a:xfrm>
            <a:off x="6666826" y="1233047"/>
            <a:ext cx="2477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Base Network</a:t>
            </a:r>
            <a:endParaRPr kumimoji="1"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7656B351-8562-E94E-BA06-1EB5633195D6}"/>
                  </a:ext>
                </a:extLst>
              </p:cNvPr>
              <p:cNvSpPr txBox="1"/>
              <p:nvPr/>
            </p:nvSpPr>
            <p:spPr>
              <a:xfrm>
                <a:off x="4538947" y="2527468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𝐠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" name="TextBox 80">
                <a:extLst>
                  <a:ext uri="{FF2B5EF4-FFF2-40B4-BE49-F238E27FC236}">
                    <a16:creationId xmlns:a16="http://schemas.microsoft.com/office/drawing/2014/main" id="{7656B351-8562-E94E-BA06-1EB563319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947" y="2527468"/>
                <a:ext cx="518058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80">
                <a:extLst>
                  <a:ext uri="{FF2B5EF4-FFF2-40B4-BE49-F238E27FC236}">
                    <a16:creationId xmlns:a16="http://schemas.microsoft.com/office/drawing/2014/main" id="{C5E3965A-A017-A441-B024-60F0D629902E}"/>
                  </a:ext>
                </a:extLst>
              </p:cNvPr>
              <p:cNvSpPr txBox="1"/>
              <p:nvPr/>
            </p:nvSpPr>
            <p:spPr>
              <a:xfrm>
                <a:off x="5308777" y="2527468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𝐠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" name="TextBox 80">
                <a:extLst>
                  <a:ext uri="{FF2B5EF4-FFF2-40B4-BE49-F238E27FC236}">
                    <a16:creationId xmlns:a16="http://schemas.microsoft.com/office/drawing/2014/main" id="{C5E3965A-A017-A441-B024-60F0D629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77" y="2527468"/>
                <a:ext cx="518058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0">
                <a:extLst>
                  <a:ext uri="{FF2B5EF4-FFF2-40B4-BE49-F238E27FC236}">
                    <a16:creationId xmlns:a16="http://schemas.microsoft.com/office/drawing/2014/main" id="{CA168C68-5276-7D42-AD7A-EB1079B6D658}"/>
                  </a:ext>
                </a:extLst>
              </p:cNvPr>
              <p:cNvSpPr txBox="1"/>
              <p:nvPr/>
            </p:nvSpPr>
            <p:spPr>
              <a:xfrm>
                <a:off x="6165336" y="2527468"/>
                <a:ext cx="518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𝐠</m:t>
                          </m:r>
                        </m:e>
                        <m:sub>
                          <m:r>
                            <a:rPr kumimoji="1"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TextBox 80">
                <a:extLst>
                  <a:ext uri="{FF2B5EF4-FFF2-40B4-BE49-F238E27FC236}">
                    <a16:creationId xmlns:a16="http://schemas.microsoft.com/office/drawing/2014/main" id="{CA168C68-5276-7D42-AD7A-EB1079B6D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336" y="2527468"/>
                <a:ext cx="518058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4B514BE1-C92B-0F43-896C-4C47052395BD}"/>
                  </a:ext>
                </a:extLst>
              </p:cNvPr>
              <p:cNvSpPr txBox="1"/>
              <p:nvPr/>
            </p:nvSpPr>
            <p:spPr>
              <a:xfrm>
                <a:off x="4928222" y="3315173"/>
                <a:ext cx="160275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4" name="TextBox 80">
                <a:extLst>
                  <a:ext uri="{FF2B5EF4-FFF2-40B4-BE49-F238E27FC236}">
                    <a16:creationId xmlns:a16="http://schemas.microsoft.com/office/drawing/2014/main" id="{4B514BE1-C92B-0F43-896C-4C4705239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22" y="3315173"/>
                <a:ext cx="160275" cy="328167"/>
              </a:xfrm>
              <a:prstGeom prst="rect">
                <a:avLst/>
              </a:prstGeom>
              <a:blipFill>
                <a:blip r:embed="rId16"/>
                <a:stretch>
                  <a:fillRect l="-78571" r="-4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80">
                <a:extLst>
                  <a:ext uri="{FF2B5EF4-FFF2-40B4-BE49-F238E27FC236}">
                    <a16:creationId xmlns:a16="http://schemas.microsoft.com/office/drawing/2014/main" id="{B6FE207A-A789-A943-8F0E-E2F062AFD7BD}"/>
                  </a:ext>
                </a:extLst>
              </p:cNvPr>
              <p:cNvSpPr txBox="1"/>
              <p:nvPr/>
            </p:nvSpPr>
            <p:spPr>
              <a:xfrm>
                <a:off x="5872678" y="3315173"/>
                <a:ext cx="160275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5" name="TextBox 80">
                <a:extLst>
                  <a:ext uri="{FF2B5EF4-FFF2-40B4-BE49-F238E27FC236}">
                    <a16:creationId xmlns:a16="http://schemas.microsoft.com/office/drawing/2014/main" id="{B6FE207A-A789-A943-8F0E-E2F062AFD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78" y="3315173"/>
                <a:ext cx="160275" cy="328167"/>
              </a:xfrm>
              <a:prstGeom prst="rect">
                <a:avLst/>
              </a:prstGeom>
              <a:blipFill>
                <a:blip r:embed="rId17"/>
                <a:stretch>
                  <a:fillRect l="-71429" r="-3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0">
                <a:extLst>
                  <a:ext uri="{FF2B5EF4-FFF2-40B4-BE49-F238E27FC236}">
                    <a16:creationId xmlns:a16="http://schemas.microsoft.com/office/drawing/2014/main" id="{8E9B7F0B-F9A5-E340-ACC8-62E635EB57F8}"/>
                  </a:ext>
                </a:extLst>
              </p:cNvPr>
              <p:cNvSpPr txBox="1"/>
              <p:nvPr/>
            </p:nvSpPr>
            <p:spPr>
              <a:xfrm>
                <a:off x="6847690" y="3315173"/>
                <a:ext cx="160275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𝑔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ko-KR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80">
                <a:extLst>
                  <a:ext uri="{FF2B5EF4-FFF2-40B4-BE49-F238E27FC236}">
                    <a16:creationId xmlns:a16="http://schemas.microsoft.com/office/drawing/2014/main" id="{8E9B7F0B-F9A5-E340-ACC8-62E635EB5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90" y="3315173"/>
                <a:ext cx="160275" cy="328167"/>
              </a:xfrm>
              <a:prstGeom prst="rect">
                <a:avLst/>
              </a:prstGeom>
              <a:blipFill>
                <a:blip r:embed="rId18"/>
                <a:stretch>
                  <a:fillRect l="-78571" r="-3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80">
            <a:extLst>
              <a:ext uri="{FF2B5EF4-FFF2-40B4-BE49-F238E27FC236}">
                <a16:creationId xmlns:a16="http://schemas.microsoft.com/office/drawing/2014/main" id="{F6A7A002-1E9C-E34A-9C44-8A5800564766}"/>
              </a:ext>
            </a:extLst>
          </p:cNvPr>
          <p:cNvSpPr txBox="1"/>
          <p:nvPr/>
        </p:nvSpPr>
        <p:spPr>
          <a:xfrm>
            <a:off x="3750934" y="5249721"/>
            <a:ext cx="191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latin typeface="Times New Roman" charset="0"/>
                <a:ea typeface="Times New Roman" charset="0"/>
                <a:cs typeface="Times New Roman" charset="0"/>
              </a:rPr>
              <a:t>GT</a:t>
            </a:r>
            <a:r>
              <a:rPr kumimoji="1" lang="ko-KR" altLang="en-US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generation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80">
            <a:extLst>
              <a:ext uri="{FF2B5EF4-FFF2-40B4-BE49-F238E27FC236}">
                <a16:creationId xmlns:a16="http://schemas.microsoft.com/office/drawing/2014/main" id="{C494943A-54A0-374B-B89A-9217BA444734}"/>
              </a:ext>
            </a:extLst>
          </p:cNvPr>
          <p:cNvSpPr txBox="1"/>
          <p:nvPr/>
        </p:nvSpPr>
        <p:spPr>
          <a:xfrm rot="16200000">
            <a:off x="1811966" y="2728236"/>
            <a:ext cx="220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Input Image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3C624457-A852-B74B-827A-887BC5706885}"/>
              </a:ext>
            </a:extLst>
          </p:cNvPr>
          <p:cNvSpPr txBox="1"/>
          <p:nvPr/>
        </p:nvSpPr>
        <p:spPr>
          <a:xfrm rot="16200000">
            <a:off x="1818261" y="5371597"/>
            <a:ext cx="220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Ground Truth</a:t>
            </a:r>
            <a:endParaRPr kumimoji="1" lang="ko-KR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1FAC60-0951-1740-9C1E-3CD656AD4F89}"/>
              </a:ext>
            </a:extLst>
          </p:cNvPr>
          <p:cNvSpPr/>
          <p:nvPr/>
        </p:nvSpPr>
        <p:spPr>
          <a:xfrm>
            <a:off x="5740707" y="5023799"/>
            <a:ext cx="276742" cy="276742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Σ</a:t>
            </a:r>
          </a:p>
        </p:txBody>
      </p:sp>
      <p:sp>
        <p:nvSpPr>
          <p:cNvPr id="36" name="TextBox 80">
            <a:extLst>
              <a:ext uri="{FF2B5EF4-FFF2-40B4-BE49-F238E27FC236}">
                <a16:creationId xmlns:a16="http://schemas.microsoft.com/office/drawing/2014/main" id="{0E6AFC9B-7034-B84E-9D3D-C0E503056622}"/>
              </a:ext>
            </a:extLst>
          </p:cNvPr>
          <p:cNvSpPr txBox="1"/>
          <p:nvPr/>
        </p:nvSpPr>
        <p:spPr>
          <a:xfrm>
            <a:off x="6679044" y="4743476"/>
            <a:ext cx="8760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Resizing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TextBox 80">
            <a:extLst>
              <a:ext uri="{FF2B5EF4-FFF2-40B4-BE49-F238E27FC236}">
                <a16:creationId xmlns:a16="http://schemas.microsoft.com/office/drawing/2014/main" id="{BAF04FB1-956C-0240-A368-B3C70106B229}"/>
              </a:ext>
            </a:extLst>
          </p:cNvPr>
          <p:cNvSpPr txBox="1"/>
          <p:nvPr/>
        </p:nvSpPr>
        <p:spPr>
          <a:xfrm>
            <a:off x="5888365" y="5270509"/>
            <a:ext cx="1552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Times New Roman" charset="0"/>
                <a:ea typeface="Times New Roman" charset="0"/>
                <a:cs typeface="Times New Roman" charset="0"/>
              </a:rPr>
              <a:t>Pixel classification</a:t>
            </a:r>
            <a:endParaRPr kumimoji="1" lang="ko-KR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60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95768" y="2430766"/>
            <a:ext cx="8613296" cy="154473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spcBef>
                <a:spcPct val="20000"/>
              </a:spcBef>
              <a:defRPr/>
            </a:pPr>
            <a:r>
              <a:rPr lang="en-US" altLang="ko-KR" sz="8000" b="1" dirty="0">
                <a:cs typeface="Arial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960110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Setting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32298" y="1315409"/>
            <a:ext cx="825930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Two benchmark datasets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2400" b="1" dirty="0">
                <a:cs typeface="Arial" pitchFamily="34" charset="0"/>
              </a:rPr>
              <a:t>Caltech</a:t>
            </a:r>
          </a:p>
          <a:p>
            <a:pPr marL="1371600" lvl="2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~250,000 images</a:t>
            </a:r>
          </a:p>
          <a:p>
            <a:pPr marL="1371600" lvl="2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i="1" dirty="0">
                <a:cs typeface="Arial" pitchFamily="34" charset="0"/>
              </a:rPr>
              <a:t>Person</a:t>
            </a:r>
            <a:r>
              <a:rPr lang="ko-KR" altLang="en-US" sz="2400" b="1" i="1" dirty="0">
                <a:cs typeface="Arial" pitchFamily="34" charset="0"/>
              </a:rPr>
              <a:t> </a:t>
            </a:r>
            <a:r>
              <a:rPr lang="en-US" altLang="ko-KR" sz="2400" dirty="0">
                <a:cs typeface="Arial" pitchFamily="34" charset="0"/>
              </a:rPr>
              <a:t>| </a:t>
            </a:r>
            <a:r>
              <a:rPr lang="en-US" altLang="ko-KR" sz="2400" i="1" dirty="0">
                <a:cs typeface="Arial" pitchFamily="34" charset="0"/>
              </a:rPr>
              <a:t>people</a:t>
            </a:r>
            <a:r>
              <a:rPr lang="ko-KR" altLang="en-US" sz="2400" i="1" dirty="0">
                <a:cs typeface="Arial" pitchFamily="34" charset="0"/>
              </a:rPr>
              <a:t> </a:t>
            </a:r>
            <a:r>
              <a:rPr lang="en-US" altLang="ko-KR" sz="2400" dirty="0">
                <a:cs typeface="Arial" pitchFamily="34" charset="0"/>
              </a:rPr>
              <a:t>| </a:t>
            </a:r>
            <a:r>
              <a:rPr lang="en-US" altLang="ko-KR" sz="2400" i="1" dirty="0">
                <a:cs typeface="Arial" pitchFamily="34" charset="0"/>
              </a:rPr>
              <a:t>person?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2400" b="1" dirty="0" err="1">
                <a:cs typeface="Arial" pitchFamily="34" charset="0"/>
              </a:rPr>
              <a:t>CityPersons</a:t>
            </a:r>
            <a:endParaRPr lang="en-US" altLang="ko-KR" sz="2400" b="1" dirty="0">
              <a:cs typeface="Arial" pitchFamily="34" charset="0"/>
            </a:endParaRPr>
          </a:p>
          <a:p>
            <a:pPr marL="1371600" lvl="2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~5,000 images</a:t>
            </a:r>
          </a:p>
          <a:p>
            <a:pPr marL="1371600" lvl="2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i="1" dirty="0">
                <a:cs typeface="Arial" pitchFamily="34" charset="0"/>
              </a:rPr>
              <a:t>Pedestrian</a:t>
            </a:r>
            <a:r>
              <a:rPr lang="ko-KR" altLang="en-US" sz="2400" b="1" i="1" dirty="0">
                <a:cs typeface="Arial" pitchFamily="34" charset="0"/>
              </a:rPr>
              <a:t> </a:t>
            </a:r>
            <a:r>
              <a:rPr lang="en-US" altLang="ko-KR" sz="2400" dirty="0">
                <a:cs typeface="Arial" pitchFamily="34" charset="0"/>
              </a:rPr>
              <a:t>| </a:t>
            </a:r>
            <a:r>
              <a:rPr lang="en-US" altLang="ko-KR" sz="2400" i="1" dirty="0">
                <a:cs typeface="Arial" pitchFamily="34" charset="0"/>
              </a:rPr>
              <a:t>rider</a:t>
            </a:r>
            <a:r>
              <a:rPr lang="ko-KR" altLang="en-US" sz="2400" i="1" dirty="0">
                <a:cs typeface="Arial" pitchFamily="34" charset="0"/>
              </a:rPr>
              <a:t> </a:t>
            </a:r>
            <a:r>
              <a:rPr lang="en-US" altLang="ko-KR" sz="2400" dirty="0">
                <a:cs typeface="Arial" pitchFamily="34" charset="0"/>
              </a:rPr>
              <a:t>| </a:t>
            </a:r>
            <a:r>
              <a:rPr lang="en-US" altLang="ko-KR" sz="2400" i="1" dirty="0">
                <a:cs typeface="Arial" pitchFamily="34" charset="0"/>
              </a:rPr>
              <a:t>sitting person</a:t>
            </a:r>
            <a:r>
              <a:rPr lang="ko-KR" altLang="en-US" sz="2400" i="1" dirty="0">
                <a:cs typeface="Arial" pitchFamily="34" charset="0"/>
              </a:rPr>
              <a:t> </a:t>
            </a:r>
            <a:r>
              <a:rPr lang="en-US" altLang="ko-KR" sz="2400" dirty="0">
                <a:cs typeface="Arial" pitchFamily="34" charset="0"/>
              </a:rPr>
              <a:t>| </a:t>
            </a:r>
            <a:r>
              <a:rPr lang="en-US" altLang="ko-KR" sz="2400" i="1" dirty="0">
                <a:cs typeface="Arial" pitchFamily="34" charset="0"/>
              </a:rPr>
              <a:t>other person</a:t>
            </a:r>
          </a:p>
          <a:p>
            <a:pPr marL="1371600" lvl="2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ko-KR" sz="2400" dirty="0"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7F032-6AB1-E840-B885-4634678B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89" y="2046055"/>
            <a:ext cx="2143264" cy="29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43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ubtitle 2"/>
              <p:cNvSpPr txBox="1">
                <a:spLocks/>
              </p:cNvSpPr>
              <p:nvPr/>
            </p:nvSpPr>
            <p:spPr>
              <a:xfrm>
                <a:off x="632298" y="1215957"/>
                <a:ext cx="8259303" cy="5149124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dirty="0">
                    <a:cs typeface="Arial" pitchFamily="34" charset="0"/>
                  </a:rPr>
                  <a:t>Pre-defined subsets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b="1" dirty="0">
                    <a:cs typeface="Arial" pitchFamily="34" charset="0"/>
                  </a:rPr>
                  <a:t>Occlusion</a:t>
                </a:r>
              </a:p>
              <a:p>
                <a:pPr marL="1371600" lvl="2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dirty="0">
                    <a:cs typeface="Arial" pitchFamily="34" charset="0"/>
                  </a:rPr>
                  <a:t>None (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0), Partial (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35), Heavy (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80)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b="1" dirty="0">
                    <a:cs typeface="Arial" pitchFamily="34" charset="0"/>
                  </a:rPr>
                  <a:t>Scale</a:t>
                </a:r>
                <a:r>
                  <a:rPr lang="en-US" altLang="ko-KR" sz="2400" dirty="0">
                    <a:cs typeface="Arial" pitchFamily="34" charset="0"/>
                  </a:rPr>
                  <a:t> (height)</a:t>
                </a:r>
              </a:p>
              <a:p>
                <a:pPr marL="1371600" lvl="2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dirty="0">
                    <a:cs typeface="Arial" pitchFamily="34" charset="0"/>
                  </a:rPr>
                  <a:t>Near (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≥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80), Medium (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≥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30), Far (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30)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b="1" dirty="0">
                    <a:cs typeface="Arial" pitchFamily="34" charset="0"/>
                  </a:rPr>
                  <a:t>Reasonable</a:t>
                </a:r>
                <a:r>
                  <a:rPr lang="en-US" altLang="ko-KR" sz="2400" dirty="0">
                    <a:cs typeface="Arial" pitchFamily="34" charset="0"/>
                  </a:rPr>
                  <a:t>: (height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≥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50) &amp; (None | Partial)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b="1" dirty="0">
                    <a:cs typeface="Arial" pitchFamily="34" charset="0"/>
                  </a:rPr>
                  <a:t>All</a:t>
                </a:r>
                <a:r>
                  <a:rPr lang="en-US" altLang="ko-KR" sz="2400" dirty="0">
                    <a:cs typeface="Arial" pitchFamily="34" charset="0"/>
                  </a:rPr>
                  <a:t>: (height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≥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20) &amp; (None | Partial | Heavy)</a:t>
                </a:r>
              </a:p>
            </p:txBody>
          </p:sp>
        </mc:Choice>
        <mc:Fallback xmlns="">
          <p:sp>
            <p:nvSpPr>
              <p:cNvPr id="3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8" y="1215957"/>
                <a:ext cx="8259303" cy="5149124"/>
              </a:xfrm>
              <a:prstGeom prst="rect">
                <a:avLst/>
              </a:prstGeom>
              <a:blipFill>
                <a:blip r:embed="rId3"/>
                <a:stretch>
                  <a:fillRect l="-1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27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ubtitle 2"/>
              <p:cNvSpPr txBox="1">
                <a:spLocks/>
              </p:cNvSpPr>
              <p:nvPr/>
            </p:nvSpPr>
            <p:spPr>
              <a:xfrm>
                <a:off x="632298" y="1215957"/>
                <a:ext cx="8259303" cy="5149124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457200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dirty="0">
                    <a:cs typeface="Arial" pitchFamily="34" charset="0"/>
                  </a:rPr>
                  <a:t>Pre-defined subsets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dirty="0">
                    <a:cs typeface="Arial" pitchFamily="34" charset="0"/>
                  </a:rPr>
                  <a:t>Occlusion</a:t>
                </a:r>
              </a:p>
              <a:p>
                <a:pPr marL="1371600" lvl="2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dirty="0">
                    <a:cs typeface="Arial" pitchFamily="34" charset="0"/>
                  </a:rPr>
                  <a:t>None (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0), Partial (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35), Heavy (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80)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dirty="0">
                    <a:solidFill>
                      <a:schemeClr val="bg1">
                        <a:lumMod val="75000"/>
                      </a:schemeClr>
                    </a:solidFill>
                    <a:cs typeface="Arial" pitchFamily="34" charset="0"/>
                  </a:rPr>
                  <a:t>Scale (height)</a:t>
                </a:r>
              </a:p>
              <a:p>
                <a:pPr marL="1371600" lvl="2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dirty="0">
                    <a:solidFill>
                      <a:schemeClr val="bg1">
                        <a:lumMod val="75000"/>
                      </a:schemeClr>
                    </a:solidFill>
                    <a:cs typeface="Arial" pitchFamily="34" charset="0"/>
                  </a:rPr>
                  <a:t>Near (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≥</m:t>
                    </m:r>
                  </m:oMath>
                </a14:m>
                <a:r>
                  <a:rPr lang="en-US" altLang="ko-KR" sz="2400" dirty="0">
                    <a:solidFill>
                      <a:schemeClr val="bg1">
                        <a:lumMod val="75000"/>
                      </a:schemeClr>
                    </a:solidFill>
                    <a:cs typeface="Arial" pitchFamily="34" charset="0"/>
                  </a:rPr>
                  <a:t> 80), Medium (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≥</m:t>
                    </m:r>
                  </m:oMath>
                </a14:m>
                <a:r>
                  <a:rPr lang="en-US" altLang="ko-KR" sz="2400" dirty="0">
                    <a:solidFill>
                      <a:schemeClr val="bg1">
                        <a:lumMod val="75000"/>
                      </a:schemeClr>
                    </a:solidFill>
                    <a:cs typeface="Arial" pitchFamily="34" charset="0"/>
                  </a:rPr>
                  <a:t> 30), Far (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altLang="ko-KR" sz="2400" dirty="0">
                    <a:solidFill>
                      <a:schemeClr val="bg1">
                        <a:lumMod val="75000"/>
                      </a:schemeClr>
                    </a:solidFill>
                    <a:cs typeface="Arial" pitchFamily="34" charset="0"/>
                  </a:rPr>
                  <a:t> 30)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dirty="0">
                    <a:cs typeface="Arial" pitchFamily="34" charset="0"/>
                  </a:rPr>
                  <a:t>Reasonable: (height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≥</m:t>
                    </m:r>
                  </m:oMath>
                </a14:m>
                <a:r>
                  <a:rPr lang="en-US" altLang="ko-KR" sz="2400" dirty="0">
                    <a:cs typeface="Arial" pitchFamily="34" charset="0"/>
                  </a:rPr>
                  <a:t> 50) &amp; (None | Partial)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dirty="0">
                    <a:solidFill>
                      <a:schemeClr val="bg1">
                        <a:lumMod val="75000"/>
                      </a:schemeClr>
                    </a:solidFill>
                    <a:cs typeface="Arial" pitchFamily="34" charset="0"/>
                  </a:rPr>
                  <a:t>All: (height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≥</m:t>
                    </m:r>
                  </m:oMath>
                </a14:m>
                <a:r>
                  <a:rPr lang="en-US" altLang="ko-KR" sz="2400" dirty="0">
                    <a:solidFill>
                      <a:schemeClr val="bg1">
                        <a:lumMod val="75000"/>
                      </a:schemeClr>
                    </a:solidFill>
                    <a:cs typeface="Arial" pitchFamily="34" charset="0"/>
                  </a:rPr>
                  <a:t> 20) &amp; (None | Partial | Heavy)</a:t>
                </a:r>
              </a:p>
              <a:p>
                <a:pPr marL="914400" lvl="1" indent="-457200" latinLnBrk="0">
                  <a:lnSpc>
                    <a:spcPct val="15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b="1" dirty="0">
                    <a:solidFill>
                      <a:srgbClr val="3F7AE3"/>
                    </a:solidFill>
                    <a:cs typeface="Arial" pitchFamily="34" charset="0"/>
                  </a:rPr>
                  <a:t>All50: (height ≥ 50) &amp; (None | Partial | Heavy)</a:t>
                </a:r>
              </a:p>
            </p:txBody>
          </p:sp>
        </mc:Choice>
        <mc:Fallback xmlns="">
          <p:sp>
            <p:nvSpPr>
              <p:cNvPr id="3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8" y="1215957"/>
                <a:ext cx="8259303" cy="5149124"/>
              </a:xfrm>
              <a:prstGeom prst="rect">
                <a:avLst/>
              </a:prstGeom>
              <a:blipFill>
                <a:blip r:embed="rId3"/>
                <a:stretch>
                  <a:fillRect l="-1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35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Setting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515566" y="1060315"/>
            <a:ext cx="7908587" cy="53047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Evaluation metric: </a:t>
            </a:r>
            <a:r>
              <a:rPr lang="en-US" altLang="ko-KR" sz="2400" b="1" dirty="0">
                <a:cs typeface="Arial" pitchFamily="34" charset="0"/>
              </a:rPr>
              <a:t>log-average miss rate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Average value of miss rates for 9 FPPI (false positives per image) rates evenly spaced in the log-space ranging from 10</a:t>
            </a:r>
            <a:r>
              <a:rPr lang="en-US" altLang="ko-KR" sz="2400" baseline="30000" dirty="0">
                <a:cs typeface="Arial" pitchFamily="34" charset="0"/>
              </a:rPr>
              <a:t>−2</a:t>
            </a:r>
            <a:r>
              <a:rPr lang="en-US" altLang="ko-KR" sz="2400" dirty="0">
                <a:cs typeface="Arial" pitchFamily="34" charset="0"/>
              </a:rPr>
              <a:t> to 10</a:t>
            </a:r>
            <a:r>
              <a:rPr lang="en-US" altLang="ko-KR" sz="2400" baseline="30000" dirty="0">
                <a:cs typeface="Arial" pitchFamily="34" charset="0"/>
              </a:rPr>
              <a:t>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85B384-8B7D-8E45-9352-A8538033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605" y="2918776"/>
            <a:ext cx="4667805" cy="3874321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252B0E5-FC56-3647-8A44-CB0829FF228A}"/>
              </a:ext>
            </a:extLst>
          </p:cNvPr>
          <p:cNvCxnSpPr/>
          <p:nvPr/>
        </p:nvCxnSpPr>
        <p:spPr>
          <a:xfrm>
            <a:off x="7023370" y="2918776"/>
            <a:ext cx="0" cy="3446304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19562137-E459-6A47-BCA3-73C0F1688948}"/>
              </a:ext>
            </a:extLst>
          </p:cNvPr>
          <p:cNvCxnSpPr/>
          <p:nvPr/>
        </p:nvCxnSpPr>
        <p:spPr>
          <a:xfrm>
            <a:off x="5463702" y="2905806"/>
            <a:ext cx="0" cy="3446304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4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D87975-7119-2744-8F76-076971CA1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8" y="1656511"/>
            <a:ext cx="2975051" cy="4225925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Object Detection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BC482B4-5027-CF48-A51E-2D25685B50AD}"/>
              </a:ext>
            </a:extLst>
          </p:cNvPr>
          <p:cNvSpPr txBox="1">
            <a:spLocks/>
          </p:cNvSpPr>
          <p:nvPr/>
        </p:nvSpPr>
        <p:spPr>
          <a:xfrm>
            <a:off x="3754877" y="1568959"/>
            <a:ext cx="5241737" cy="504584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/>
              <a:t>To enable the model to make these predictions, we need an image dataset with annotations about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/>
              <a:t>Location</a:t>
            </a:r>
            <a:endParaRPr lang="en-US" altLang="ko-KR" sz="2400" dirty="0"/>
          </a:p>
          <a:p>
            <a:pPr marL="1371600" lvl="2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/>
              <a:t>Where is the object?</a:t>
            </a:r>
          </a:p>
          <a:p>
            <a:pPr marL="914400" lvl="1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/>
              <a:t>Class</a:t>
            </a:r>
          </a:p>
          <a:p>
            <a:pPr marL="1371600" lvl="2" indent="-457200" latinLnBrk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/>
              <a:t>What is the object?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E78071-304D-6E4F-A290-B0FC971D1BFD}"/>
              </a:ext>
            </a:extLst>
          </p:cNvPr>
          <p:cNvSpPr/>
          <p:nvPr/>
        </p:nvSpPr>
        <p:spPr>
          <a:xfrm>
            <a:off x="622574" y="1789892"/>
            <a:ext cx="2743200" cy="40175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58BF3F-0F25-EC44-B8C0-9D11322D5578}"/>
              </a:ext>
            </a:extLst>
          </p:cNvPr>
          <p:cNvSpPr/>
          <p:nvPr/>
        </p:nvSpPr>
        <p:spPr>
          <a:xfrm>
            <a:off x="865765" y="3667330"/>
            <a:ext cx="1264596" cy="110895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91E6487E-7D03-8346-83FD-FB6911F368DC}"/>
              </a:ext>
            </a:extLst>
          </p:cNvPr>
          <p:cNvSpPr txBox="1"/>
          <p:nvPr/>
        </p:nvSpPr>
        <p:spPr>
          <a:xfrm>
            <a:off x="622574" y="1789892"/>
            <a:ext cx="878418" cy="369332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/>
              <a:t>person</a:t>
            </a:r>
            <a:endParaRPr kumimoji="1" lang="ko-KR" altLang="en-US" b="1" dirty="0"/>
          </a:p>
        </p:txBody>
      </p:sp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DD156710-9D23-6E47-91EF-2FECE6AC32AB}"/>
              </a:ext>
            </a:extLst>
          </p:cNvPr>
          <p:cNvSpPr txBox="1"/>
          <p:nvPr/>
        </p:nvSpPr>
        <p:spPr>
          <a:xfrm>
            <a:off x="843067" y="3304165"/>
            <a:ext cx="878418" cy="369332"/>
          </a:xfrm>
          <a:prstGeom prst="rect">
            <a:avLst/>
          </a:prstGeom>
          <a:solidFill>
            <a:srgbClr val="92D050">
              <a:alpha val="7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/>
              <a:t>dog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52650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98478" y="1315409"/>
            <a:ext cx="8093123" cy="7663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Occlusion handling (Caltech </a:t>
            </a:r>
            <a:r>
              <a:rPr lang="en-US" altLang="ko-KR" sz="2400" b="1" i="1" dirty="0">
                <a:cs typeface="Arial" pitchFamily="34" charset="0"/>
              </a:rPr>
              <a:t>test</a:t>
            </a:r>
            <a:r>
              <a:rPr lang="en-US" altLang="ko-KR" sz="2400" dirty="0"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18E60-34B1-C745-BD80-896CEEF9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42" y="2081719"/>
            <a:ext cx="6870023" cy="41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97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98478" y="1315409"/>
            <a:ext cx="8093123" cy="7663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Occlusion handling (Caltech </a:t>
            </a:r>
            <a:r>
              <a:rPr lang="en-US" altLang="ko-KR" sz="2400" b="1" i="1" dirty="0">
                <a:cs typeface="Arial" pitchFamily="34" charset="0"/>
              </a:rPr>
              <a:t>test</a:t>
            </a:r>
            <a:r>
              <a:rPr lang="en-US" altLang="ko-KR" sz="2400" dirty="0"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18E60-34B1-C745-BD80-896CEEF9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42" y="2081719"/>
            <a:ext cx="6870023" cy="410700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1C1D596-C692-BE46-BCCC-0A4E64296116}"/>
              </a:ext>
            </a:extLst>
          </p:cNvPr>
          <p:cNvSpPr/>
          <p:nvPr/>
        </p:nvSpPr>
        <p:spPr>
          <a:xfrm>
            <a:off x="4396902" y="2081719"/>
            <a:ext cx="846307" cy="4153711"/>
          </a:xfrm>
          <a:prstGeom prst="roundRect">
            <a:avLst>
              <a:gd name="adj" fmla="val 12069"/>
            </a:avLst>
          </a:prstGeom>
          <a:noFill/>
          <a:ln w="444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3016CC4-E58F-1349-BA0F-C27140EEE8B8}"/>
              </a:ext>
            </a:extLst>
          </p:cNvPr>
          <p:cNvSpPr txBox="1">
            <a:spLocks/>
          </p:cNvSpPr>
          <p:nvPr/>
        </p:nvSpPr>
        <p:spPr>
          <a:xfrm>
            <a:off x="5304407" y="3755430"/>
            <a:ext cx="2964103" cy="549707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68580" tIns="34290" rIns="68580" bIns="34290" rtlCol="0" anchor="ctr">
            <a:noAutofit/>
          </a:bodyPr>
          <a:lstStyle/>
          <a:p>
            <a:pPr algn="ctr" latinLnBrk="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2800" b="1" dirty="0">
                <a:solidFill>
                  <a:srgbClr val="FF0000"/>
                </a:solidFill>
                <a:cs typeface="Arial" pitchFamily="34" charset="0"/>
              </a:rPr>
              <a:t>Soft &lt; Max &lt; Base</a:t>
            </a:r>
          </a:p>
        </p:txBody>
      </p:sp>
    </p:spTree>
    <p:extLst>
      <p:ext uri="{BB962C8B-B14F-4D97-AF65-F5344CB8AC3E}">
        <p14:creationId xmlns:p14="http://schemas.microsoft.com/office/powerpoint/2010/main" val="157592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98478" y="1315409"/>
            <a:ext cx="8093123" cy="7663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Occlusion handling (Caltech </a:t>
            </a:r>
            <a:r>
              <a:rPr lang="en-US" altLang="ko-KR" sz="2400" b="1" i="1" dirty="0">
                <a:cs typeface="Arial" pitchFamily="34" charset="0"/>
              </a:rPr>
              <a:t>test</a:t>
            </a:r>
            <a:r>
              <a:rPr lang="en-US" altLang="ko-KR" sz="2400" dirty="0"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18E60-34B1-C745-BD80-896CEEF9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42" y="2081719"/>
            <a:ext cx="6870023" cy="410700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1C1D596-C692-BE46-BCCC-0A4E64296116}"/>
              </a:ext>
            </a:extLst>
          </p:cNvPr>
          <p:cNvSpPr/>
          <p:nvPr/>
        </p:nvSpPr>
        <p:spPr>
          <a:xfrm>
            <a:off x="7081736" y="2081719"/>
            <a:ext cx="846307" cy="4153711"/>
          </a:xfrm>
          <a:prstGeom prst="roundRect">
            <a:avLst>
              <a:gd name="adj" fmla="val 12069"/>
            </a:avLst>
          </a:prstGeom>
          <a:noFill/>
          <a:ln w="444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3016CC4-E58F-1349-BA0F-C27140EEE8B8}"/>
              </a:ext>
            </a:extLst>
          </p:cNvPr>
          <p:cNvSpPr txBox="1">
            <a:spLocks/>
          </p:cNvSpPr>
          <p:nvPr/>
        </p:nvSpPr>
        <p:spPr>
          <a:xfrm>
            <a:off x="4440924" y="3637362"/>
            <a:ext cx="2593258" cy="1042423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68580" tIns="34290" rIns="68580" bIns="34290" rtlCol="0" anchor="t">
            <a:noAutofit/>
          </a:bodyPr>
          <a:lstStyle/>
          <a:p>
            <a:pPr algn="ctr" latinLnBrk="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2800" b="1" dirty="0">
                <a:solidFill>
                  <a:srgbClr val="FF0000"/>
                </a:solidFill>
                <a:cs typeface="Arial" pitchFamily="34" charset="0"/>
              </a:rPr>
              <a:t>Max part score can be better</a:t>
            </a:r>
          </a:p>
        </p:txBody>
      </p:sp>
    </p:spTree>
    <p:extLst>
      <p:ext uri="{BB962C8B-B14F-4D97-AF65-F5344CB8AC3E}">
        <p14:creationId xmlns:p14="http://schemas.microsoft.com/office/powerpoint/2010/main" val="1421712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98478" y="1315409"/>
            <a:ext cx="809312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Hard negative handling (Caltech </a:t>
            </a:r>
            <a:r>
              <a:rPr lang="en-US" altLang="ko-KR" sz="2400" b="1" i="1" dirty="0">
                <a:cs typeface="Arial" pitchFamily="34" charset="0"/>
              </a:rPr>
              <a:t>test</a:t>
            </a:r>
            <a:r>
              <a:rPr lang="en-US" altLang="ko-KR" sz="2400" dirty="0"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CB2379-FE3A-0F4C-BB7F-D9701A5B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54" y="2091495"/>
            <a:ext cx="6870023" cy="41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2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98478" y="1315409"/>
            <a:ext cx="809312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Hard negative handling (Caltech </a:t>
            </a:r>
            <a:r>
              <a:rPr lang="en-US" altLang="ko-KR" sz="2400" b="1" i="1" dirty="0">
                <a:cs typeface="Arial" pitchFamily="34" charset="0"/>
              </a:rPr>
              <a:t>test</a:t>
            </a:r>
            <a:r>
              <a:rPr lang="en-US" altLang="ko-KR" sz="2400" dirty="0"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CB2379-FE3A-0F4C-BB7F-D9701A5B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54" y="2091495"/>
            <a:ext cx="6870023" cy="4160332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5A44A9B-5E61-1E41-A2E4-C6AE234276AE}"/>
              </a:ext>
            </a:extLst>
          </p:cNvPr>
          <p:cNvSpPr/>
          <p:nvPr/>
        </p:nvSpPr>
        <p:spPr>
          <a:xfrm>
            <a:off x="4377447" y="2140085"/>
            <a:ext cx="865762" cy="4095345"/>
          </a:xfrm>
          <a:prstGeom prst="roundRect">
            <a:avLst>
              <a:gd name="adj" fmla="val 12069"/>
            </a:avLst>
          </a:prstGeom>
          <a:noFill/>
          <a:ln w="444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ED1A14C-C433-B64C-BE54-4FB84F91EA82}"/>
              </a:ext>
            </a:extLst>
          </p:cNvPr>
          <p:cNvSpPr txBox="1">
            <a:spLocks/>
          </p:cNvSpPr>
          <p:nvPr/>
        </p:nvSpPr>
        <p:spPr>
          <a:xfrm>
            <a:off x="5313209" y="4644492"/>
            <a:ext cx="2852584" cy="1042423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68580" tIns="34290" rIns="68580" bIns="34290" rtlCol="0" anchor="t">
            <a:noAutofit/>
          </a:bodyPr>
          <a:lstStyle/>
          <a:p>
            <a:pPr algn="ctr" latinLnBrk="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2800" b="1" dirty="0">
                <a:solidFill>
                  <a:srgbClr val="FF0000"/>
                </a:solidFill>
                <a:cs typeface="Arial" pitchFamily="34" charset="0"/>
              </a:rPr>
              <a:t>Doesn’t work well for SSD and DSSD</a:t>
            </a:r>
          </a:p>
        </p:txBody>
      </p:sp>
    </p:spTree>
    <p:extLst>
      <p:ext uri="{BB962C8B-B14F-4D97-AF65-F5344CB8AC3E}">
        <p14:creationId xmlns:p14="http://schemas.microsoft.com/office/powerpoint/2010/main" val="58556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98478" y="1315409"/>
            <a:ext cx="809312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Overall (Caltech </a:t>
            </a:r>
            <a:r>
              <a:rPr lang="en-US" altLang="ko-KR" sz="2400" b="1" i="1" dirty="0">
                <a:cs typeface="Arial" pitchFamily="34" charset="0"/>
              </a:rPr>
              <a:t>test</a:t>
            </a:r>
            <a:r>
              <a:rPr lang="en-US" altLang="ko-KR" sz="2400" dirty="0"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D5240-3596-9D49-A392-DDAE206A0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53" y="1891189"/>
            <a:ext cx="7557025" cy="45571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B64E9BB-AE8E-8D46-9B11-93259DEE6BE5}"/>
              </a:ext>
            </a:extLst>
          </p:cNvPr>
          <p:cNvSpPr/>
          <p:nvPr/>
        </p:nvSpPr>
        <p:spPr>
          <a:xfrm>
            <a:off x="1037909" y="6413719"/>
            <a:ext cx="7327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denotes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grid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classifiers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67758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98478" y="1315409"/>
            <a:ext cx="809312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Overall (</a:t>
            </a:r>
            <a:r>
              <a:rPr lang="en-US" altLang="ko-KR" sz="2400" dirty="0" err="1">
                <a:cs typeface="Arial" pitchFamily="34" charset="0"/>
              </a:rPr>
              <a:t>CityPersons</a:t>
            </a:r>
            <a:r>
              <a:rPr lang="en-US" altLang="ko-KR" sz="2400" dirty="0">
                <a:cs typeface="Arial" pitchFamily="34" charset="0"/>
              </a:rPr>
              <a:t> </a:t>
            </a:r>
            <a:r>
              <a:rPr lang="en-US" altLang="ko-KR" sz="2400" b="1" i="1" dirty="0" err="1">
                <a:cs typeface="Arial" pitchFamily="34" charset="0"/>
              </a:rPr>
              <a:t>val</a:t>
            </a:r>
            <a:r>
              <a:rPr lang="en-US" altLang="ko-KR" sz="2400" dirty="0"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171B07-67A7-2A46-A1DD-9F0BA9E65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98" y="1954357"/>
            <a:ext cx="7372350" cy="4432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AF3547-2FF6-D44C-9036-556A365ECF7B}"/>
              </a:ext>
            </a:extLst>
          </p:cNvPr>
          <p:cNvSpPr/>
          <p:nvPr/>
        </p:nvSpPr>
        <p:spPr>
          <a:xfrm>
            <a:off x="1037909" y="6413719"/>
            <a:ext cx="7327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denotes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grid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classifiers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1507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98478" y="1315409"/>
            <a:ext cx="8093123" cy="64648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Size (in </a:t>
            </a:r>
            <a:r>
              <a:rPr lang="en-US" altLang="ko-KR" sz="2400" i="1" dirty="0">
                <a:cs typeface="Arial" pitchFamily="34" charset="0"/>
              </a:rPr>
              <a:t>MB</a:t>
            </a:r>
            <a:r>
              <a:rPr lang="en-US" altLang="ko-KR" sz="2400" dirty="0"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3813BF-9FC9-9C4A-90F9-9BB953020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53" y="1961892"/>
            <a:ext cx="6245475" cy="1868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16CD10-4B7A-C546-B5BE-825C43049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52" y="4638370"/>
            <a:ext cx="6245475" cy="188626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42DF84B-AC6B-4E4C-97CA-FF5158143063}"/>
              </a:ext>
            </a:extLst>
          </p:cNvPr>
          <p:cNvSpPr txBox="1">
            <a:spLocks/>
          </p:cNvSpPr>
          <p:nvPr/>
        </p:nvSpPr>
        <p:spPr>
          <a:xfrm>
            <a:off x="798478" y="3991887"/>
            <a:ext cx="8093123" cy="64648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Time (in </a:t>
            </a:r>
            <a:r>
              <a:rPr lang="en-US" altLang="ko-KR" sz="2400" i="1" dirty="0" err="1">
                <a:cs typeface="Arial" pitchFamily="34" charset="0"/>
              </a:rPr>
              <a:t>miliseconds</a:t>
            </a:r>
            <a:r>
              <a:rPr lang="en-US" altLang="ko-KR" sz="2400" dirty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9755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98478" y="1315409"/>
            <a:ext cx="8093123" cy="64648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Size (in </a:t>
            </a:r>
            <a:r>
              <a:rPr lang="en-US" altLang="ko-KR" sz="2400" i="1" dirty="0">
                <a:cs typeface="Arial" pitchFamily="34" charset="0"/>
              </a:rPr>
              <a:t>MB</a:t>
            </a:r>
            <a:r>
              <a:rPr lang="en-US" altLang="ko-KR" sz="2400" dirty="0"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3813BF-9FC9-9C4A-90F9-9BB953020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53" y="1961892"/>
            <a:ext cx="6245475" cy="1868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16CD10-4B7A-C546-B5BE-825C43049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52" y="4638370"/>
            <a:ext cx="6245475" cy="188626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42DF84B-AC6B-4E4C-97CA-FF5158143063}"/>
              </a:ext>
            </a:extLst>
          </p:cNvPr>
          <p:cNvSpPr txBox="1">
            <a:spLocks/>
          </p:cNvSpPr>
          <p:nvPr/>
        </p:nvSpPr>
        <p:spPr>
          <a:xfrm>
            <a:off x="798478" y="3991887"/>
            <a:ext cx="8093123" cy="64648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Time (in </a:t>
            </a:r>
            <a:r>
              <a:rPr lang="en-US" altLang="ko-KR" sz="2400" i="1" dirty="0" err="1">
                <a:cs typeface="Arial" pitchFamily="34" charset="0"/>
              </a:rPr>
              <a:t>miliseconds</a:t>
            </a:r>
            <a:r>
              <a:rPr lang="en-US" altLang="ko-KR" sz="2400" dirty="0">
                <a:cs typeface="Arial" pitchFamily="34" charset="0"/>
              </a:rPr>
              <a:t>)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B0F91-3612-BD4B-965D-40D7061A3013}"/>
              </a:ext>
            </a:extLst>
          </p:cNvPr>
          <p:cNvSpPr/>
          <p:nvPr/>
        </p:nvSpPr>
        <p:spPr>
          <a:xfrm>
            <a:off x="3784059" y="1961893"/>
            <a:ext cx="2782111" cy="1870806"/>
          </a:xfrm>
          <a:prstGeom prst="roundRect">
            <a:avLst>
              <a:gd name="adj" fmla="val 5076"/>
            </a:avLst>
          </a:prstGeom>
          <a:noFill/>
          <a:ln w="444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7F3F24-568C-EA4E-9781-3300600D8B00}"/>
              </a:ext>
            </a:extLst>
          </p:cNvPr>
          <p:cNvSpPr txBox="1">
            <a:spLocks/>
          </p:cNvSpPr>
          <p:nvPr/>
        </p:nvSpPr>
        <p:spPr>
          <a:xfrm>
            <a:off x="2952634" y="867594"/>
            <a:ext cx="4594115" cy="947657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68580" tIns="34290" rIns="68580" bIns="34290" rtlCol="0" anchor="t">
            <a:noAutofit/>
          </a:bodyPr>
          <a:lstStyle/>
          <a:p>
            <a:pPr algn="ctr" latinLnBrk="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2800" b="1" dirty="0">
                <a:solidFill>
                  <a:srgbClr val="FF0000"/>
                </a:solidFill>
                <a:cs typeface="Arial" pitchFamily="34" charset="0"/>
              </a:rPr>
              <a:t>Additional size and time overheads are very small</a:t>
            </a:r>
          </a:p>
          <a:p>
            <a:pPr algn="ctr" latinLnBrk="0">
              <a:lnSpc>
                <a:spcPct val="120000"/>
              </a:lnSpc>
              <a:spcBef>
                <a:spcPct val="20000"/>
              </a:spcBef>
              <a:defRPr/>
            </a:pPr>
            <a:endParaRPr lang="en-US" altLang="ko-KR" sz="28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9CD0EAC-08BF-6C40-80A4-F2FE14084684}"/>
              </a:ext>
            </a:extLst>
          </p:cNvPr>
          <p:cNvSpPr/>
          <p:nvPr/>
        </p:nvSpPr>
        <p:spPr>
          <a:xfrm>
            <a:off x="3822970" y="4601183"/>
            <a:ext cx="2859931" cy="1926077"/>
          </a:xfrm>
          <a:prstGeom prst="roundRect">
            <a:avLst>
              <a:gd name="adj" fmla="val 5076"/>
            </a:avLst>
          </a:prstGeom>
          <a:noFill/>
          <a:ln w="444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3178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3" y="935137"/>
            <a:ext cx="8093123" cy="64648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Occlusion handling: </a:t>
            </a:r>
            <a:r>
              <a:rPr lang="en-US" altLang="ko-KR" sz="2400" b="1" dirty="0">
                <a:cs typeface="Arial" pitchFamily="34" charset="0"/>
              </a:rPr>
              <a:t>success</a:t>
            </a:r>
            <a:r>
              <a:rPr lang="en-US" altLang="ko-KR" sz="2400" dirty="0">
                <a:cs typeface="Arial" pitchFamily="34" charset="0"/>
              </a:rPr>
              <a:t> cases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12E767-B527-8A42-8AEF-B2AAA3514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26" y="1570031"/>
            <a:ext cx="7557025" cy="513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7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Object Detection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09316B-96FE-F849-B287-A012AFCE3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10" y="565262"/>
            <a:ext cx="3562350" cy="63703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8CF465-3705-BF45-ABE1-AC6CC5CA5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8" y="1656511"/>
            <a:ext cx="2975051" cy="42259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13B912-D8B2-EA45-B464-AD46C6F53059}"/>
              </a:ext>
            </a:extLst>
          </p:cNvPr>
          <p:cNvSpPr/>
          <p:nvPr/>
        </p:nvSpPr>
        <p:spPr>
          <a:xfrm>
            <a:off x="622574" y="1789892"/>
            <a:ext cx="2743200" cy="40175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A6A48A-BFBE-F64E-B250-428FEDCB24E3}"/>
              </a:ext>
            </a:extLst>
          </p:cNvPr>
          <p:cNvSpPr/>
          <p:nvPr/>
        </p:nvSpPr>
        <p:spPr>
          <a:xfrm>
            <a:off x="865765" y="3667330"/>
            <a:ext cx="1264596" cy="110895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14B3925B-58A1-2F45-9A68-8E306510B0FD}"/>
              </a:ext>
            </a:extLst>
          </p:cNvPr>
          <p:cNvSpPr txBox="1"/>
          <p:nvPr/>
        </p:nvSpPr>
        <p:spPr>
          <a:xfrm>
            <a:off x="622574" y="1789892"/>
            <a:ext cx="878418" cy="369332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/>
              <a:t>person</a:t>
            </a:r>
            <a:endParaRPr kumimoji="1" lang="ko-KR" altLang="en-US" b="1" dirty="0"/>
          </a:p>
        </p:txBody>
      </p: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A476E1B8-6764-5749-B914-4017B53F00CA}"/>
              </a:ext>
            </a:extLst>
          </p:cNvPr>
          <p:cNvSpPr txBox="1"/>
          <p:nvPr/>
        </p:nvSpPr>
        <p:spPr>
          <a:xfrm>
            <a:off x="843067" y="3304165"/>
            <a:ext cx="878418" cy="369332"/>
          </a:xfrm>
          <a:prstGeom prst="rect">
            <a:avLst/>
          </a:prstGeom>
          <a:solidFill>
            <a:srgbClr val="92D050">
              <a:alpha val="7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b="1" dirty="0"/>
              <a:t>dog</a:t>
            </a:r>
            <a:endParaRPr kumimoji="1"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7ED015-F675-654B-AD3B-8BAE02AA65C3}"/>
              </a:ext>
            </a:extLst>
          </p:cNvPr>
          <p:cNvSpPr/>
          <p:nvPr/>
        </p:nvSpPr>
        <p:spPr>
          <a:xfrm>
            <a:off x="4747098" y="4571988"/>
            <a:ext cx="2908570" cy="19260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763A02-7882-DC40-A2D0-274B84E5B59D}"/>
              </a:ext>
            </a:extLst>
          </p:cNvPr>
          <p:cNvSpPr/>
          <p:nvPr/>
        </p:nvSpPr>
        <p:spPr>
          <a:xfrm>
            <a:off x="4747098" y="2059010"/>
            <a:ext cx="2908570" cy="19260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0778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3" y="935137"/>
            <a:ext cx="8093123" cy="64648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Occlusion handling: </a:t>
            </a:r>
            <a:r>
              <a:rPr lang="en-US" altLang="ko-KR" sz="2400" b="1" dirty="0">
                <a:cs typeface="Arial" pitchFamily="34" charset="0"/>
              </a:rPr>
              <a:t>failure</a:t>
            </a:r>
            <a:r>
              <a:rPr lang="en-US" altLang="ko-KR" sz="2400" dirty="0">
                <a:cs typeface="Arial" pitchFamily="34" charset="0"/>
              </a:rPr>
              <a:t> cases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D3EAEE-4F3D-634F-A9A2-69B6295A1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93" y="1688975"/>
            <a:ext cx="7557025" cy="33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3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3" y="935137"/>
            <a:ext cx="8093123" cy="64648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Hard negative handling: </a:t>
            </a:r>
            <a:r>
              <a:rPr lang="en-US" altLang="ko-KR" sz="2400" b="1" dirty="0">
                <a:cs typeface="Arial" pitchFamily="34" charset="0"/>
              </a:rPr>
              <a:t>negative</a:t>
            </a:r>
            <a:r>
              <a:rPr lang="en-US" altLang="ko-KR" sz="2400" dirty="0">
                <a:cs typeface="Arial" pitchFamily="34" charset="0"/>
              </a:rPr>
              <a:t> examples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2DEE36-331F-854E-BC6A-B2A857B7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0" y="1591928"/>
            <a:ext cx="8312728" cy="50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69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Experimental Results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43403" y="935137"/>
            <a:ext cx="8093123" cy="64648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Hard negative handling: </a:t>
            </a:r>
            <a:r>
              <a:rPr lang="en-US" altLang="ko-KR" sz="2400" b="1" dirty="0">
                <a:cs typeface="Arial" pitchFamily="34" charset="0"/>
              </a:rPr>
              <a:t>positive</a:t>
            </a:r>
            <a:r>
              <a:rPr lang="en-US" altLang="ko-KR" sz="2400" dirty="0">
                <a:cs typeface="Arial" pitchFamily="34" charset="0"/>
              </a:rPr>
              <a:t> examples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44FE9C-8EDC-A947-A96F-998904ED2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0" y="1591559"/>
            <a:ext cx="8312728" cy="50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70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References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410532" y="1158663"/>
            <a:ext cx="8558868" cy="540750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b="1" dirty="0">
                <a:cs typeface="Arial" pitchFamily="34" charset="0"/>
              </a:rPr>
              <a:t>Pedestrian detection datasets</a:t>
            </a:r>
          </a:p>
          <a:p>
            <a:pPr marL="914400" lvl="1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1500" b="1" dirty="0">
                <a:cs typeface="Arial" pitchFamily="34" charset="0"/>
              </a:rPr>
              <a:t>(Caltech)</a:t>
            </a:r>
            <a:r>
              <a:rPr lang="en-US" altLang="ko-KR" sz="1500" dirty="0">
                <a:cs typeface="Arial" pitchFamily="34" charset="0"/>
              </a:rPr>
              <a:t> P. Dollar, et al. </a:t>
            </a:r>
            <a:r>
              <a:rPr lang="en-US" altLang="ko-KR" sz="1500" i="1" dirty="0">
                <a:cs typeface="Arial" pitchFamily="34" charset="0"/>
              </a:rPr>
              <a:t>Pedestrian Detection: An Evaluation of the State of the Art.</a:t>
            </a:r>
            <a:r>
              <a:rPr lang="en-US" altLang="ko-KR" sz="1500" dirty="0">
                <a:cs typeface="Arial" pitchFamily="34" charset="0"/>
              </a:rPr>
              <a:t> PAMI 2012.</a:t>
            </a:r>
          </a:p>
          <a:p>
            <a:pPr marL="914400" lvl="1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1500" b="1" dirty="0">
                <a:cs typeface="Arial" pitchFamily="34" charset="0"/>
              </a:rPr>
              <a:t>(</a:t>
            </a:r>
            <a:r>
              <a:rPr lang="en-US" altLang="ko-KR" sz="1500" b="1" dirty="0" err="1">
                <a:cs typeface="Arial" pitchFamily="34" charset="0"/>
              </a:rPr>
              <a:t>CityPersons</a:t>
            </a:r>
            <a:r>
              <a:rPr lang="en-US" altLang="ko-KR" sz="1500" b="1" dirty="0">
                <a:cs typeface="Arial" pitchFamily="34" charset="0"/>
              </a:rPr>
              <a:t>)</a:t>
            </a:r>
            <a:r>
              <a:rPr lang="en-US" altLang="ko-KR" sz="1500" dirty="0">
                <a:cs typeface="Arial" pitchFamily="34" charset="0"/>
              </a:rPr>
              <a:t> S. Zhang, et al. </a:t>
            </a:r>
            <a:r>
              <a:rPr lang="en-US" altLang="ko-KR" sz="1500" i="1" dirty="0" err="1">
                <a:cs typeface="Arial" pitchFamily="34" charset="0"/>
              </a:rPr>
              <a:t>CityPersons</a:t>
            </a:r>
            <a:r>
              <a:rPr lang="en-US" altLang="ko-KR" sz="1500" i="1" dirty="0">
                <a:cs typeface="Arial" pitchFamily="34" charset="0"/>
              </a:rPr>
              <a:t>: A Diverse Dataset for Pedestrian Detection.</a:t>
            </a:r>
            <a:r>
              <a:rPr lang="en-US" altLang="ko-KR" sz="1500" dirty="0">
                <a:cs typeface="Arial" pitchFamily="34" charset="0"/>
              </a:rPr>
              <a:t> In CVPR 2017.</a:t>
            </a:r>
          </a:p>
          <a:p>
            <a:pPr marL="457200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b="1" dirty="0">
                <a:cs typeface="Arial" pitchFamily="34" charset="0"/>
              </a:rPr>
              <a:t>Two-stage models</a:t>
            </a:r>
          </a:p>
          <a:p>
            <a:pPr marL="914400" lvl="1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1500" b="1" dirty="0">
                <a:cs typeface="Arial" pitchFamily="34" charset="0"/>
              </a:rPr>
              <a:t>(R-CNN)</a:t>
            </a:r>
            <a:r>
              <a:rPr lang="en-US" altLang="ko-KR" sz="1500" dirty="0">
                <a:cs typeface="Arial" pitchFamily="34" charset="0"/>
              </a:rPr>
              <a:t> R. </a:t>
            </a:r>
            <a:r>
              <a:rPr lang="en-US" altLang="ko-KR" sz="1500" dirty="0" err="1">
                <a:cs typeface="Arial" pitchFamily="34" charset="0"/>
              </a:rPr>
              <a:t>Girshick</a:t>
            </a:r>
            <a:r>
              <a:rPr lang="en-US" altLang="ko-KR" sz="1500" dirty="0">
                <a:cs typeface="Arial" pitchFamily="34" charset="0"/>
              </a:rPr>
              <a:t>, et al. </a:t>
            </a:r>
            <a:r>
              <a:rPr lang="en-US" altLang="ko-KR" sz="1500" i="1" dirty="0">
                <a:cs typeface="Arial" pitchFamily="34" charset="0"/>
              </a:rPr>
              <a:t>Rich Feature Hierarchies for Accurate Object Detection and Semantic Segmentation.</a:t>
            </a:r>
            <a:r>
              <a:rPr lang="en-US" altLang="ko-KR" sz="1500" dirty="0">
                <a:cs typeface="Arial" pitchFamily="34" charset="0"/>
              </a:rPr>
              <a:t> In CVPR, 2014.</a:t>
            </a:r>
          </a:p>
          <a:p>
            <a:pPr marL="914400" lvl="1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1500" b="1" dirty="0">
                <a:cs typeface="Arial" pitchFamily="34" charset="0"/>
              </a:rPr>
              <a:t>(Fast R-CNN)</a:t>
            </a:r>
            <a:r>
              <a:rPr lang="en-US" altLang="ko-KR" sz="1500" dirty="0">
                <a:cs typeface="Arial" pitchFamily="34" charset="0"/>
              </a:rPr>
              <a:t> R. </a:t>
            </a:r>
            <a:r>
              <a:rPr lang="en-US" altLang="ko-KR" sz="1500" dirty="0" err="1">
                <a:cs typeface="Arial" pitchFamily="34" charset="0"/>
              </a:rPr>
              <a:t>Girshick</a:t>
            </a:r>
            <a:r>
              <a:rPr lang="en-US" altLang="ko-KR" sz="1500" dirty="0">
                <a:cs typeface="Arial" pitchFamily="34" charset="0"/>
              </a:rPr>
              <a:t>. </a:t>
            </a:r>
            <a:r>
              <a:rPr lang="en-US" altLang="ko-KR" sz="1500" i="1" dirty="0">
                <a:cs typeface="Arial" pitchFamily="34" charset="0"/>
              </a:rPr>
              <a:t>Fast R-CNN.</a:t>
            </a:r>
            <a:r>
              <a:rPr lang="en-US" altLang="ko-KR" sz="1500" dirty="0">
                <a:cs typeface="Arial" pitchFamily="34" charset="0"/>
              </a:rPr>
              <a:t> In ICCV, 2015.</a:t>
            </a:r>
          </a:p>
          <a:p>
            <a:pPr marL="914400" lvl="1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1500" b="1" dirty="0">
                <a:cs typeface="Arial" pitchFamily="34" charset="0"/>
              </a:rPr>
              <a:t>(Faster R-CNN)</a:t>
            </a:r>
            <a:r>
              <a:rPr lang="en-US" altLang="ko-KR" sz="1500" dirty="0">
                <a:cs typeface="Arial" pitchFamily="34" charset="0"/>
              </a:rPr>
              <a:t> S. Ren, K. He, R. </a:t>
            </a:r>
            <a:r>
              <a:rPr lang="en-US" altLang="ko-KR" sz="1500" dirty="0" err="1">
                <a:cs typeface="Arial" pitchFamily="34" charset="0"/>
              </a:rPr>
              <a:t>Girshick</a:t>
            </a:r>
            <a:r>
              <a:rPr lang="en-US" altLang="ko-KR" sz="1500" dirty="0">
                <a:cs typeface="Arial" pitchFamily="34" charset="0"/>
              </a:rPr>
              <a:t>, and J. Sun. </a:t>
            </a:r>
            <a:r>
              <a:rPr lang="en-US" altLang="ko-KR" sz="1500" i="1" dirty="0">
                <a:cs typeface="Arial" pitchFamily="34" charset="0"/>
              </a:rPr>
              <a:t>Faster R-CNN: Towards Real-Time Object Detection with Region Proposal Networks. </a:t>
            </a:r>
            <a:r>
              <a:rPr lang="en-US" altLang="ko-KR" sz="1500" dirty="0">
                <a:cs typeface="Arial" pitchFamily="34" charset="0"/>
              </a:rPr>
              <a:t>In NIPS, 2015.</a:t>
            </a:r>
          </a:p>
          <a:p>
            <a:pPr marL="914400" lvl="1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1500" b="1" dirty="0">
                <a:cs typeface="Arial" pitchFamily="34" charset="0"/>
              </a:rPr>
              <a:t>(R-FCN)</a:t>
            </a:r>
            <a:r>
              <a:rPr lang="en-US" altLang="ko-KR" sz="1500" dirty="0">
                <a:cs typeface="Arial" pitchFamily="34" charset="0"/>
              </a:rPr>
              <a:t> J. </a:t>
            </a:r>
            <a:r>
              <a:rPr lang="en-US" altLang="ko-KR" sz="1500" dirty="0" err="1">
                <a:cs typeface="Arial" pitchFamily="34" charset="0"/>
              </a:rPr>
              <a:t>Dai,et</a:t>
            </a:r>
            <a:r>
              <a:rPr lang="en-US" altLang="ko-KR" sz="1500" dirty="0">
                <a:cs typeface="Arial" pitchFamily="34" charset="0"/>
              </a:rPr>
              <a:t> al. </a:t>
            </a:r>
            <a:r>
              <a:rPr lang="en-US" altLang="ko-KR" sz="1500" i="1" dirty="0">
                <a:cs typeface="Arial" pitchFamily="34" charset="0"/>
              </a:rPr>
              <a:t>R-FCN: Object Detection via Region-based Fully Convolutional Networks.</a:t>
            </a:r>
            <a:r>
              <a:rPr lang="en-US" altLang="ko-KR" sz="1500" dirty="0">
                <a:cs typeface="Arial" pitchFamily="34" charset="0"/>
              </a:rPr>
              <a:t> In NIPS, 2016.</a:t>
            </a:r>
          </a:p>
          <a:p>
            <a:pPr marL="457200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b="1" dirty="0">
                <a:cs typeface="Arial" pitchFamily="34" charset="0"/>
              </a:rPr>
              <a:t>Single-stage models</a:t>
            </a:r>
          </a:p>
          <a:p>
            <a:pPr marL="914400" lvl="1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1500" b="1" dirty="0">
                <a:cs typeface="Arial" pitchFamily="34" charset="0"/>
              </a:rPr>
              <a:t>(YOLO)</a:t>
            </a:r>
            <a:r>
              <a:rPr lang="en-US" altLang="ko-KR" sz="1500" dirty="0">
                <a:cs typeface="Arial" pitchFamily="34" charset="0"/>
              </a:rPr>
              <a:t> J. Redmon, et al. </a:t>
            </a:r>
            <a:r>
              <a:rPr lang="en-US" altLang="ko-KR" sz="1500" i="1" dirty="0">
                <a:cs typeface="Arial" pitchFamily="34" charset="0"/>
              </a:rPr>
              <a:t>You Only Look Once: Unified, Real-Time Object Detection.</a:t>
            </a:r>
            <a:r>
              <a:rPr lang="en-US" altLang="ko-KR" sz="1500" dirty="0">
                <a:cs typeface="Arial" pitchFamily="34" charset="0"/>
              </a:rPr>
              <a:t> In CVPR, 2016.</a:t>
            </a:r>
          </a:p>
          <a:p>
            <a:pPr marL="914400" lvl="1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1500" b="1" dirty="0">
                <a:cs typeface="Arial" pitchFamily="34" charset="0"/>
              </a:rPr>
              <a:t>(SSD)</a:t>
            </a:r>
            <a:r>
              <a:rPr lang="en-US" altLang="ko-KR" sz="1500" dirty="0">
                <a:cs typeface="Arial" pitchFamily="34" charset="0"/>
              </a:rPr>
              <a:t> W. Liu, et al. </a:t>
            </a:r>
            <a:r>
              <a:rPr lang="en-US" altLang="ko-KR" sz="1500" i="1" dirty="0">
                <a:cs typeface="Arial" pitchFamily="34" charset="0"/>
              </a:rPr>
              <a:t>SSD: Single Shot </a:t>
            </a:r>
            <a:r>
              <a:rPr lang="en-US" altLang="ko-KR" sz="1500" i="1" dirty="0" err="1">
                <a:cs typeface="Arial" pitchFamily="34" charset="0"/>
              </a:rPr>
              <a:t>MultiBox</a:t>
            </a:r>
            <a:r>
              <a:rPr lang="en-US" altLang="ko-KR" sz="1500" i="1" dirty="0">
                <a:cs typeface="Arial" pitchFamily="34" charset="0"/>
              </a:rPr>
              <a:t> Detector.</a:t>
            </a:r>
            <a:r>
              <a:rPr lang="en-US" altLang="ko-KR" sz="1500" dirty="0">
                <a:cs typeface="Arial" pitchFamily="34" charset="0"/>
              </a:rPr>
              <a:t> In ECCV 2016.</a:t>
            </a:r>
          </a:p>
          <a:p>
            <a:pPr marL="914400" lvl="1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1500" b="1" dirty="0">
                <a:cs typeface="Arial" pitchFamily="34" charset="0"/>
              </a:rPr>
              <a:t>(</a:t>
            </a:r>
            <a:r>
              <a:rPr lang="en-US" altLang="ko-KR" sz="1500" b="1" dirty="0" err="1">
                <a:cs typeface="Arial" pitchFamily="34" charset="0"/>
              </a:rPr>
              <a:t>SqueezeDet</a:t>
            </a:r>
            <a:r>
              <a:rPr lang="en-US" altLang="ko-KR" sz="1500" b="1" dirty="0">
                <a:cs typeface="Arial" pitchFamily="34" charset="0"/>
              </a:rPr>
              <a:t>+)</a:t>
            </a:r>
            <a:r>
              <a:rPr lang="en-US" altLang="ko-KR" sz="1500" dirty="0">
                <a:cs typeface="Arial" pitchFamily="34" charset="0"/>
              </a:rPr>
              <a:t> B. Wu, et al. </a:t>
            </a:r>
            <a:r>
              <a:rPr lang="en-US" altLang="ko-KR" sz="1500" i="1" dirty="0" err="1">
                <a:cs typeface="Arial" pitchFamily="34" charset="0"/>
              </a:rPr>
              <a:t>SqueezeDet</a:t>
            </a:r>
            <a:r>
              <a:rPr lang="en-US" altLang="ko-KR" sz="1500" i="1" dirty="0">
                <a:cs typeface="Arial" pitchFamily="34" charset="0"/>
              </a:rPr>
              <a:t>: Unified, Small, Low Power Fully Convolutional Neural Networks for Real-Time Object Detection for Autonomous Driving.</a:t>
            </a:r>
            <a:r>
              <a:rPr lang="en-US" altLang="ko-KR" sz="1500" dirty="0">
                <a:cs typeface="Arial" pitchFamily="34" charset="0"/>
              </a:rPr>
              <a:t> </a:t>
            </a:r>
            <a:r>
              <a:rPr lang="en-US" altLang="ko-KR" sz="1500" dirty="0" err="1">
                <a:cs typeface="Arial" pitchFamily="34" charset="0"/>
              </a:rPr>
              <a:t>arXiv</a:t>
            </a:r>
            <a:r>
              <a:rPr lang="en-US" altLang="ko-KR" sz="1500" dirty="0">
                <a:cs typeface="Arial" pitchFamily="34" charset="0"/>
              </a:rPr>
              <a:t> 2016.</a:t>
            </a:r>
          </a:p>
          <a:p>
            <a:pPr marL="914400" lvl="1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1500" b="1" dirty="0">
                <a:cs typeface="Arial" pitchFamily="34" charset="0"/>
              </a:rPr>
              <a:t>(YOLOv2)</a:t>
            </a:r>
            <a:r>
              <a:rPr lang="en-US" altLang="ko-KR" sz="1500" dirty="0">
                <a:cs typeface="Arial" pitchFamily="34" charset="0"/>
              </a:rPr>
              <a:t> J. Redmon and A. </a:t>
            </a:r>
            <a:r>
              <a:rPr lang="en-US" altLang="ko-KR" sz="1500" dirty="0" err="1">
                <a:cs typeface="Arial" pitchFamily="34" charset="0"/>
              </a:rPr>
              <a:t>Farhadi</a:t>
            </a:r>
            <a:r>
              <a:rPr lang="en-US" altLang="ko-KR" sz="1500" dirty="0">
                <a:cs typeface="Arial" pitchFamily="34" charset="0"/>
              </a:rPr>
              <a:t>. </a:t>
            </a:r>
            <a:r>
              <a:rPr lang="en-US" altLang="ko-KR" sz="1500" i="1" dirty="0">
                <a:cs typeface="Arial" pitchFamily="34" charset="0"/>
              </a:rPr>
              <a:t>YOLO9000: Better, Faster, Stronger.</a:t>
            </a:r>
            <a:r>
              <a:rPr lang="en-US" altLang="ko-KR" sz="1500" dirty="0">
                <a:cs typeface="Arial" pitchFamily="34" charset="0"/>
              </a:rPr>
              <a:t> In CVPR 2017.</a:t>
            </a:r>
          </a:p>
          <a:p>
            <a:pPr marL="914400" lvl="1" indent="-457200" latinLnBrk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1500" b="1" dirty="0">
                <a:cs typeface="Arial" pitchFamily="34" charset="0"/>
              </a:rPr>
              <a:t>(DSSD)</a:t>
            </a:r>
            <a:r>
              <a:rPr lang="en-US" altLang="ko-KR" sz="1500" dirty="0">
                <a:cs typeface="Arial" pitchFamily="34" charset="0"/>
              </a:rPr>
              <a:t> C.-Y. Fu, et al. </a:t>
            </a:r>
            <a:r>
              <a:rPr lang="en-US" altLang="ko-KR" sz="1500" i="1" dirty="0">
                <a:cs typeface="Arial" pitchFamily="34" charset="0"/>
              </a:rPr>
              <a:t>DSSD: Deconvolutional Single Shot Detector.</a:t>
            </a:r>
            <a:r>
              <a:rPr lang="en-US" altLang="ko-KR" sz="1500" dirty="0">
                <a:cs typeface="Arial" pitchFamily="34" charset="0"/>
              </a:rPr>
              <a:t> </a:t>
            </a:r>
            <a:r>
              <a:rPr lang="en-US" altLang="ko-KR" sz="1500" dirty="0" err="1">
                <a:cs typeface="Arial" pitchFamily="34" charset="0"/>
              </a:rPr>
              <a:t>arXiv</a:t>
            </a:r>
            <a:r>
              <a:rPr lang="en-US" altLang="ko-KR" sz="1500" dirty="0">
                <a:cs typeface="Arial" pitchFamily="34" charset="0"/>
              </a:rPr>
              <a:t> 2017.</a:t>
            </a:r>
          </a:p>
        </p:txBody>
      </p:sp>
    </p:spTree>
    <p:extLst>
      <p:ext uri="{BB962C8B-B14F-4D97-AF65-F5344CB8AC3E}">
        <p14:creationId xmlns:p14="http://schemas.microsoft.com/office/powerpoint/2010/main" val="3579934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65352" y="762577"/>
            <a:ext cx="8613296" cy="53328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9600" b="1" dirty="0">
                <a:cs typeface="Arial" pitchFamily="34" charset="0"/>
              </a:rPr>
              <a:t>Q &amp; A</a:t>
            </a:r>
          </a:p>
          <a:p>
            <a:pPr marL="257175" indent="-257175"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4800" b="1" dirty="0">
                <a:cs typeface="Arial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5390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Object Detection Datasets</a:t>
            </a:r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603114" y="1274323"/>
            <a:ext cx="8393499" cy="52821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/>
              <a:t>PASCAL VOC</a:t>
            </a:r>
          </a:p>
          <a:p>
            <a:pPr marL="914400" lvl="1" indent="-457200" latinLnBrk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200" dirty="0">
                <a:hlinkClick r:id="rId3"/>
              </a:rPr>
              <a:t>http://host.robots.ox.ac.uk/pascal/VOC/</a:t>
            </a:r>
            <a:endParaRPr lang="en-US" altLang="ko-KR" sz="2200" dirty="0"/>
          </a:p>
          <a:p>
            <a:pPr marL="914400" lvl="1" indent="-457200" latinLnBrk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200" dirty="0"/>
              <a:t>20 object classes</a:t>
            </a:r>
          </a:p>
          <a:p>
            <a:pPr marL="457200" indent="-457200" latinLnBrk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/>
              <a:t>COCO</a:t>
            </a:r>
          </a:p>
          <a:p>
            <a:pPr marL="914400" lvl="1" indent="-457200" latinLnBrk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hlinkClick r:id="rId4"/>
              </a:rPr>
              <a:t>http://mscoco.org/</a:t>
            </a:r>
            <a:endParaRPr lang="en-US" altLang="ko-KR" sz="2400" dirty="0"/>
          </a:p>
          <a:p>
            <a:pPr marL="914400" lvl="1" indent="-457200" latinLnBrk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/>
              <a:t>80 object classes</a:t>
            </a:r>
          </a:p>
          <a:p>
            <a:pPr marL="457200" indent="-457200" latinLnBrk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/>
              <a:t>Open Images</a:t>
            </a:r>
          </a:p>
          <a:p>
            <a:pPr marL="914400" lvl="1" indent="-457200" latinLnBrk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200" dirty="0">
                <a:hlinkClick r:id="rId5"/>
              </a:rPr>
              <a:t>https://storage.googleapis.com/openimages/web/index.html</a:t>
            </a:r>
            <a:endParaRPr lang="en-US" altLang="ko-KR" sz="2200" dirty="0"/>
          </a:p>
          <a:p>
            <a:pPr marL="914400" lvl="1" indent="-457200" latinLnBrk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200" dirty="0"/>
              <a:t>600 object classes</a:t>
            </a:r>
          </a:p>
        </p:txBody>
      </p:sp>
    </p:spTree>
    <p:extLst>
      <p:ext uri="{BB962C8B-B14F-4D97-AF65-F5344CB8AC3E}">
        <p14:creationId xmlns:p14="http://schemas.microsoft.com/office/powerpoint/2010/main" val="2287207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Object Detection Models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516945" y="1325136"/>
            <a:ext cx="8218493" cy="50496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dirty="0">
                <a:cs typeface="Arial" pitchFamily="34" charset="0"/>
              </a:rPr>
              <a:t>Two most influential research streams</a:t>
            </a:r>
          </a:p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u="sng" dirty="0">
                <a:cs typeface="Arial" pitchFamily="34" charset="0"/>
              </a:rPr>
              <a:t>Two-stage model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200" dirty="0">
                <a:cs typeface="Arial" pitchFamily="34" charset="0"/>
              </a:rPr>
              <a:t>Proposal-based model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200" dirty="0">
                <a:cs typeface="Arial" pitchFamily="34" charset="0"/>
              </a:rPr>
              <a:t>Consists of a region proposal module and a recognition module</a:t>
            </a:r>
          </a:p>
          <a:p>
            <a:pPr marL="457200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u="sng" dirty="0">
                <a:cs typeface="Arial" pitchFamily="34" charset="0"/>
              </a:rPr>
              <a:t>Single-stage model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200" dirty="0">
                <a:cs typeface="Arial" pitchFamily="34" charset="0"/>
              </a:rPr>
              <a:t>Proposal-free model</a:t>
            </a:r>
          </a:p>
          <a:p>
            <a:pPr marL="914400" lvl="1" indent="-457200" latinLnBrk="0">
              <a:lnSpc>
                <a:spcPct val="12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200" dirty="0">
                <a:cs typeface="Arial" pitchFamily="34" charset="0"/>
              </a:rPr>
              <a:t>Removes the proposal module and predicts object positions and classes directly</a:t>
            </a:r>
          </a:p>
        </p:txBody>
      </p:sp>
    </p:spTree>
    <p:extLst>
      <p:ext uri="{BB962C8B-B14F-4D97-AF65-F5344CB8AC3E}">
        <p14:creationId xmlns:p14="http://schemas.microsoft.com/office/powerpoint/2010/main" val="31577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83318" y="383777"/>
            <a:ext cx="8613296" cy="5414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marL="257175" indent="-257175" latinLnBrk="0">
              <a:spcBef>
                <a:spcPct val="20000"/>
              </a:spcBef>
              <a:defRPr/>
            </a:pPr>
            <a:r>
              <a:rPr lang="en-US" altLang="ko-KR" sz="3200" b="1" dirty="0">
                <a:cs typeface="Arial" pitchFamily="34" charset="0"/>
              </a:rPr>
              <a:t>Object Detection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ubtitle 2"/>
              <p:cNvSpPr txBox="1">
                <a:spLocks/>
              </p:cNvSpPr>
              <p:nvPr/>
            </p:nvSpPr>
            <p:spPr>
              <a:xfrm>
                <a:off x="544750" y="1079770"/>
                <a:ext cx="8346852" cy="5632315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/>
              <a:p>
                <a:pPr marL="457200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dirty="0">
                    <a:cs typeface="Arial" pitchFamily="34" charset="0"/>
                  </a:rPr>
                  <a:t>Two most influential research streams</a:t>
                </a:r>
              </a:p>
              <a:p>
                <a:pPr marL="457200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b="1" u="sng" dirty="0">
                    <a:cs typeface="Arial" pitchFamily="34" charset="0"/>
                  </a:rPr>
                  <a:t>Two-stage models</a:t>
                </a: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dirty="0">
                    <a:cs typeface="Arial" pitchFamily="34" charset="0"/>
                  </a:rPr>
                  <a:t>R-CNN (CVPR 2014)</a:t>
                </a: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dirty="0">
                    <a:cs typeface="Arial" pitchFamily="34" charset="0"/>
                  </a:rPr>
                  <a:t>Fast R-CNN (ICCV 2015)</a:t>
                </a: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dirty="0">
                    <a:cs typeface="Arial" pitchFamily="34" charset="0"/>
                  </a:rPr>
                  <a:t>Faster R-CNN (NIPS 2015)</a:t>
                </a: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dirty="0">
                    <a:cs typeface="Arial" pitchFamily="34" charset="0"/>
                  </a:rPr>
                  <a:t>R-FCN (NIPS 2016)</a:t>
                </a: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⋯</m:t>
                    </m:r>
                  </m:oMath>
                </a14:m>
                <a:endParaRPr lang="en-US" altLang="ko-KR" dirty="0">
                  <a:cs typeface="Arial" pitchFamily="34" charset="0"/>
                </a:endParaRPr>
              </a:p>
              <a:p>
                <a:pPr marL="457200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sz="2400" b="1" u="sng" dirty="0">
                    <a:cs typeface="Arial" pitchFamily="34" charset="0"/>
                  </a:rPr>
                  <a:t>Single-stage models</a:t>
                </a: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dirty="0">
                    <a:cs typeface="Arial" pitchFamily="34" charset="0"/>
                  </a:rPr>
                  <a:t>YOLO (CVPR 2016)</a:t>
                </a: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dirty="0">
                    <a:cs typeface="Arial" pitchFamily="34" charset="0"/>
                  </a:rPr>
                  <a:t>SSD (ECCV 2016)</a:t>
                </a: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dirty="0" err="1">
                    <a:cs typeface="Arial" pitchFamily="34" charset="0"/>
                  </a:rPr>
                  <a:t>SqueezeDet</a:t>
                </a:r>
                <a:r>
                  <a:rPr lang="en-US" altLang="ko-KR" dirty="0">
                    <a:cs typeface="Arial" pitchFamily="34" charset="0"/>
                  </a:rPr>
                  <a:t>+ (</a:t>
                </a:r>
                <a:r>
                  <a:rPr lang="en-US" altLang="ko-KR" dirty="0" err="1">
                    <a:cs typeface="Arial" pitchFamily="34" charset="0"/>
                  </a:rPr>
                  <a:t>arXiv</a:t>
                </a:r>
                <a:r>
                  <a:rPr lang="en-US" altLang="ko-KR" dirty="0">
                    <a:cs typeface="Arial" pitchFamily="34" charset="0"/>
                  </a:rPr>
                  <a:t> 2016)</a:t>
                </a: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dirty="0">
                    <a:cs typeface="Arial" pitchFamily="34" charset="0"/>
                  </a:rPr>
                  <a:t>YOLOv2, YOLO9000 (CVPR 2017)</a:t>
                </a: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r>
                  <a:rPr lang="en-US" altLang="ko-KR" dirty="0">
                    <a:cs typeface="Arial" pitchFamily="34" charset="0"/>
                  </a:rPr>
                  <a:t>DSSD (</a:t>
                </a:r>
                <a:r>
                  <a:rPr lang="en-US" altLang="ko-KR" dirty="0" err="1">
                    <a:cs typeface="Arial" pitchFamily="34" charset="0"/>
                  </a:rPr>
                  <a:t>arXiv</a:t>
                </a:r>
                <a:r>
                  <a:rPr lang="en-US" altLang="ko-KR" dirty="0">
                    <a:cs typeface="Arial" pitchFamily="34" charset="0"/>
                  </a:rPr>
                  <a:t> 2017)</a:t>
                </a: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⋯</m:t>
                    </m:r>
                  </m:oMath>
                </a14:m>
                <a:endParaRPr lang="en-US" altLang="ko-KR" dirty="0">
                  <a:cs typeface="Arial" pitchFamily="34" charset="0"/>
                </a:endParaRPr>
              </a:p>
              <a:p>
                <a:pPr marL="914400" lvl="1" indent="-457200" latinLnBrk="0">
                  <a:lnSpc>
                    <a:spcPct val="120000"/>
                  </a:lnSpc>
                  <a:spcBef>
                    <a:spcPct val="20000"/>
                  </a:spcBef>
                  <a:buFont typeface="Arial" charset="0"/>
                  <a:buChar char="•"/>
                  <a:defRPr/>
                </a:pPr>
                <a:endParaRPr lang="en-US" altLang="ko-KR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50" y="1079770"/>
                <a:ext cx="8346852" cy="5632315"/>
              </a:xfrm>
              <a:prstGeom prst="rect">
                <a:avLst/>
              </a:prstGeom>
              <a:blipFill>
                <a:blip r:embed="rId3"/>
                <a:stretch>
                  <a:fillRect l="-1216" b="-2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427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23581</TotalTime>
  <Words>2496</Words>
  <Application>Microsoft Macintosh PowerPoint</Application>
  <PresentationFormat>화면 슬라이드 쇼(4:3)</PresentationFormat>
  <Paragraphs>864</Paragraphs>
  <Slides>64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맑은 고딕</vt:lpstr>
      <vt:lpstr>Arial</vt:lpstr>
      <vt:lpstr>Calibri</vt:lpstr>
      <vt:lpstr>Calibri Light</vt:lpstr>
      <vt:lpstr>Cambria Math</vt:lpstr>
      <vt:lpstr>Corbel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노준혁</cp:lastModifiedBy>
  <cp:revision>857</cp:revision>
  <cp:lastPrinted>2018-08-22T23:57:19Z</cp:lastPrinted>
  <dcterms:created xsi:type="dcterms:W3CDTF">2015-11-30T12:33:18Z</dcterms:created>
  <dcterms:modified xsi:type="dcterms:W3CDTF">2019-10-15T06:43:55Z</dcterms:modified>
</cp:coreProperties>
</file>